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8"/>
  </p:handoutMasterIdLst>
  <p:sldIdLst>
    <p:sldId id="256" r:id="rId2"/>
    <p:sldId id="264" r:id="rId3"/>
    <p:sldId id="262" r:id="rId4"/>
    <p:sldId id="271" r:id="rId5"/>
    <p:sldId id="270" r:id="rId6"/>
    <p:sldId id="260" r:id="rId7"/>
    <p:sldId id="267" r:id="rId8"/>
    <p:sldId id="265" r:id="rId9"/>
    <p:sldId id="266" r:id="rId10"/>
    <p:sldId id="272" r:id="rId11"/>
    <p:sldId id="273" r:id="rId12"/>
    <p:sldId id="274" r:id="rId13"/>
    <p:sldId id="275" r:id="rId14"/>
    <p:sldId id="276" r:id="rId15"/>
    <p:sldId id="277" r:id="rId16"/>
    <p:sldId id="278" r:id="rId1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2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2A0F610-A5F3-481F-AD7E-BE33F2B2F82C}" type="datetimeFigureOut">
              <a:rPr lang="en-US" smtClean="0"/>
              <a:t>11/20/2015</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8E28BB8A-4D17-42BC-AD9C-D3F9817B1C73}" type="slidenum">
              <a:rPr lang="en-US" smtClean="0"/>
              <a:t>‹#›</a:t>
            </a:fld>
            <a:endParaRPr lang="en-US"/>
          </a:p>
        </p:txBody>
      </p:sp>
    </p:spTree>
    <p:extLst>
      <p:ext uri="{BB962C8B-B14F-4D97-AF65-F5344CB8AC3E}">
        <p14:creationId xmlns:p14="http://schemas.microsoft.com/office/powerpoint/2010/main" val="34828152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E7875D6-72DC-42CD-85A4-6AE1881B0F29}" type="datetimeFigureOut">
              <a:rPr lang="en-US"/>
              <a:pPr>
                <a:defRPr/>
              </a:pPr>
              <a:t>11/20/2015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DB91A14-741D-4055-B19F-87C686CF5C39}" type="slidenum">
              <a:rPr lang="en-US" altLang="en-US"/>
              <a:pPr>
                <a:defRPr/>
              </a:pPr>
              <a:t>‹#›</a:t>
            </a:fld>
            <a:endParaRPr lang="en-US" altLang="en-US"/>
          </a:p>
        </p:txBody>
      </p:sp>
    </p:spTree>
    <p:extLst>
      <p:ext uri="{BB962C8B-B14F-4D97-AF65-F5344CB8AC3E}">
        <p14:creationId xmlns:p14="http://schemas.microsoft.com/office/powerpoint/2010/main" val="194130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4CBC1DA-5C36-4F17-94F6-C88D957DAAB3}" type="datetimeFigureOut">
              <a:rPr lang="en-US"/>
              <a:pPr>
                <a:defRPr/>
              </a:pPr>
              <a:t>11/20/2015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B3CAB23-D738-4132-9BF7-B17C1535978A}" type="slidenum">
              <a:rPr lang="en-US" altLang="en-US"/>
              <a:pPr>
                <a:defRPr/>
              </a:pPr>
              <a:t>‹#›</a:t>
            </a:fld>
            <a:endParaRPr lang="en-US" altLang="en-US"/>
          </a:p>
        </p:txBody>
      </p:sp>
    </p:spTree>
    <p:extLst>
      <p:ext uri="{BB962C8B-B14F-4D97-AF65-F5344CB8AC3E}">
        <p14:creationId xmlns:p14="http://schemas.microsoft.com/office/powerpoint/2010/main" val="309154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49AEC0-C04B-4463-8307-506B428C446B}" type="datetimeFigureOut">
              <a:rPr lang="en-US"/>
              <a:pPr>
                <a:defRPr/>
              </a:pPr>
              <a:t>11/20/2015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9D53971-ABDF-46C6-B43A-27997C756288}" type="slidenum">
              <a:rPr lang="en-US" altLang="en-US"/>
              <a:pPr>
                <a:defRPr/>
              </a:pPr>
              <a:t>‹#›</a:t>
            </a:fld>
            <a:endParaRPr lang="en-US" altLang="en-US"/>
          </a:p>
        </p:txBody>
      </p:sp>
    </p:spTree>
    <p:extLst>
      <p:ext uri="{BB962C8B-B14F-4D97-AF65-F5344CB8AC3E}">
        <p14:creationId xmlns:p14="http://schemas.microsoft.com/office/powerpoint/2010/main" val="162566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BED4960-4B84-4E60-9B6B-A54C3DB91B24}" type="datetimeFigureOut">
              <a:rPr lang="en-US"/>
              <a:pPr>
                <a:defRPr/>
              </a:pPr>
              <a:t>11/20/2015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928C464-550F-45C9-91ED-335DBD4F6295}" type="slidenum">
              <a:rPr lang="en-US" altLang="en-US"/>
              <a:pPr>
                <a:defRPr/>
              </a:pPr>
              <a:t>‹#›</a:t>
            </a:fld>
            <a:endParaRPr lang="en-US" altLang="en-US"/>
          </a:p>
        </p:txBody>
      </p:sp>
    </p:spTree>
    <p:extLst>
      <p:ext uri="{BB962C8B-B14F-4D97-AF65-F5344CB8AC3E}">
        <p14:creationId xmlns:p14="http://schemas.microsoft.com/office/powerpoint/2010/main" val="44080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D28610-EB48-47D7-A148-ED5FF8040BCE}" type="datetimeFigureOut">
              <a:rPr lang="en-US"/>
              <a:pPr>
                <a:defRPr/>
              </a:pPr>
              <a:t>11/20/2015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D99A2868-E968-4D96-B960-44EED6983BEF}" type="slidenum">
              <a:rPr lang="en-US" altLang="en-US"/>
              <a:pPr>
                <a:defRPr/>
              </a:pPr>
              <a:t>‹#›</a:t>
            </a:fld>
            <a:endParaRPr lang="en-US" altLang="en-US"/>
          </a:p>
        </p:txBody>
      </p:sp>
    </p:spTree>
    <p:extLst>
      <p:ext uri="{BB962C8B-B14F-4D97-AF65-F5344CB8AC3E}">
        <p14:creationId xmlns:p14="http://schemas.microsoft.com/office/powerpoint/2010/main" val="308709157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DA30D24-523E-4896-8AB9-A8FF77C6FEE1}" type="datetimeFigureOut">
              <a:rPr lang="en-US"/>
              <a:pPr>
                <a:defRPr/>
              </a:pPr>
              <a:t>11/20/2015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90B8228-C220-48DD-97DC-4060F57160F2}" type="slidenum">
              <a:rPr lang="en-US" altLang="en-US"/>
              <a:pPr>
                <a:defRPr/>
              </a:pPr>
              <a:t>‹#›</a:t>
            </a:fld>
            <a:endParaRPr lang="en-US" altLang="en-US"/>
          </a:p>
        </p:txBody>
      </p:sp>
    </p:spTree>
    <p:extLst>
      <p:ext uri="{BB962C8B-B14F-4D97-AF65-F5344CB8AC3E}">
        <p14:creationId xmlns:p14="http://schemas.microsoft.com/office/powerpoint/2010/main" val="130291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A001D47-4564-4E75-BBAA-842BBADE0330}" type="datetimeFigureOut">
              <a:rPr lang="en-US"/>
              <a:pPr>
                <a:defRPr/>
              </a:pPr>
              <a:t>11/20/2015</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06F60E3-62F5-4CDF-9894-9EE92028C0E1}" type="slidenum">
              <a:rPr lang="en-US" altLang="en-US"/>
              <a:pPr>
                <a:defRPr/>
              </a:pPr>
              <a:t>‹#›</a:t>
            </a:fld>
            <a:endParaRPr lang="en-US" altLang="en-US"/>
          </a:p>
        </p:txBody>
      </p:sp>
    </p:spTree>
    <p:extLst>
      <p:ext uri="{BB962C8B-B14F-4D97-AF65-F5344CB8AC3E}">
        <p14:creationId xmlns:p14="http://schemas.microsoft.com/office/powerpoint/2010/main" val="323439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1AF1B4C-63E8-4A91-AF0C-3B4BE2C43EE3}" type="datetimeFigureOut">
              <a:rPr lang="en-US"/>
              <a:pPr>
                <a:defRPr/>
              </a:pPr>
              <a:t>11/20/2015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4853724-821F-43E3-B50A-E4386FA066C8}" type="slidenum">
              <a:rPr lang="en-US" altLang="en-US"/>
              <a:pPr>
                <a:defRPr/>
              </a:pPr>
              <a:t>‹#›</a:t>
            </a:fld>
            <a:endParaRPr lang="en-US" altLang="en-US"/>
          </a:p>
        </p:txBody>
      </p:sp>
    </p:spTree>
    <p:extLst>
      <p:ext uri="{BB962C8B-B14F-4D97-AF65-F5344CB8AC3E}">
        <p14:creationId xmlns:p14="http://schemas.microsoft.com/office/powerpoint/2010/main" val="129008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881B15F-4D17-4B8C-AF07-0C675DEBF347}" type="datetimeFigureOut">
              <a:rPr lang="en-US"/>
              <a:pPr>
                <a:defRPr/>
              </a:pPr>
              <a:t>11/20/2015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917168D-3CE2-48C4-A8ED-1F5A87D4E9D3}" type="slidenum">
              <a:rPr lang="en-US" altLang="en-US"/>
              <a:pPr>
                <a:defRPr/>
              </a:pPr>
              <a:t>‹#›</a:t>
            </a:fld>
            <a:endParaRPr lang="en-US" altLang="en-US"/>
          </a:p>
        </p:txBody>
      </p:sp>
    </p:spTree>
    <p:extLst>
      <p:ext uri="{BB962C8B-B14F-4D97-AF65-F5344CB8AC3E}">
        <p14:creationId xmlns:p14="http://schemas.microsoft.com/office/powerpoint/2010/main" val="34170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58BE7C8-BE6B-42E3-B848-CC38B7DA3F55}" type="datetimeFigureOut">
              <a:rPr lang="en-US"/>
              <a:pPr>
                <a:defRPr/>
              </a:pPr>
              <a:t>11/20/2015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0EBE298-016B-4A25-B11C-33BB64047BDB}" type="slidenum">
              <a:rPr lang="en-US" altLang="en-US"/>
              <a:pPr>
                <a:defRPr/>
              </a:pPr>
              <a:t>‹#›</a:t>
            </a:fld>
            <a:endParaRPr lang="en-US" altLang="en-US"/>
          </a:p>
        </p:txBody>
      </p:sp>
    </p:spTree>
    <p:extLst>
      <p:ext uri="{BB962C8B-B14F-4D97-AF65-F5344CB8AC3E}">
        <p14:creationId xmlns:p14="http://schemas.microsoft.com/office/powerpoint/2010/main" val="363920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1C949B72-0EFD-408A-8EC1-07A51F1837E4}" type="datetimeFigureOut">
              <a:rPr lang="en-US"/>
              <a:pPr>
                <a:defRPr/>
              </a:pPr>
              <a:t>11/20/2015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1C9AE42-88B0-46EE-86B2-84822F19E475}" type="slidenum">
              <a:rPr lang="en-US" altLang="en-US"/>
              <a:pPr>
                <a:defRPr/>
              </a:pPr>
              <a:t>‹#›</a:t>
            </a:fld>
            <a:endParaRPr lang="en-US" altLang="en-US"/>
          </a:p>
        </p:txBody>
      </p:sp>
    </p:spTree>
    <p:extLst>
      <p:ext uri="{BB962C8B-B14F-4D97-AF65-F5344CB8AC3E}">
        <p14:creationId xmlns:p14="http://schemas.microsoft.com/office/powerpoint/2010/main" val="300268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028B9B85-645A-433D-A982-1298B7463A2B}" type="datetimeFigureOut">
              <a:rPr lang="en-US"/>
              <a:pPr>
                <a:defRPr/>
              </a:pPr>
              <a:t>11/20/2015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smtClean="0">
                <a:solidFill>
                  <a:srgbClr val="BCBCBC"/>
                </a:solidFill>
                <a:latin typeface="Book Antiqua" panose="02040602050305030304" pitchFamily="18" charset="0"/>
              </a:defRPr>
            </a:lvl1pPr>
          </a:lstStyle>
          <a:p>
            <a:pPr>
              <a:defRPr/>
            </a:pPr>
            <a:fld id="{83B61746-7A28-4535-A489-9A61B19A8D94}"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43"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s://www.youtube.com/watch?v=3YG4h5GbTq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3.wav"/><Relationship Id="rId7"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audio" Target="../media/audio4.wav"/><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smtClean="0"/>
              <a:t>Skill Focus: </a:t>
            </a:r>
            <a:br>
              <a:rPr lang="en-US" dirty="0" smtClean="0"/>
            </a:br>
            <a:r>
              <a:rPr lang="en-US" sz="3600" dirty="0" smtClean="0"/>
              <a:t>flashback, Foreshadowing, static &amp; dynamic characters</a:t>
            </a:r>
            <a:r>
              <a:rPr lang="en-US" sz="3600" dirty="0"/>
              <a:t> , irony</a:t>
            </a:r>
          </a:p>
        </p:txBody>
      </p:sp>
      <p:sp>
        <p:nvSpPr>
          <p:cNvPr id="3075" name="Subtitle 2"/>
          <p:cNvSpPr>
            <a:spLocks noGrp="1"/>
          </p:cNvSpPr>
          <p:nvPr>
            <p:ph type="subTitle" idx="1"/>
          </p:nvPr>
        </p:nvSpPr>
        <p:spPr>
          <a:xfrm>
            <a:off x="1371600" y="3332163"/>
            <a:ext cx="6400800" cy="1752600"/>
          </a:xfrm>
        </p:spPr>
        <p:txBody>
          <a:bodyPr/>
          <a:lstStyle/>
          <a:p>
            <a:pPr eaLnBrk="1" hangingPunct="1"/>
            <a:r>
              <a:rPr lang="en-US" altLang="en-US" smtClean="0"/>
              <a:t>8.5.15, 8.5.17, 8.5.7, 8.5.10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a:t>
            </a:r>
            <a:endParaRPr lang="en-US" dirty="0"/>
          </a:p>
        </p:txBody>
      </p:sp>
      <p:sp>
        <p:nvSpPr>
          <p:cNvPr id="12291" name="Content Placeholder 6"/>
          <p:cNvSpPr>
            <a:spLocks noGrp="1"/>
          </p:cNvSpPr>
          <p:nvPr>
            <p:ph idx="1"/>
          </p:nvPr>
        </p:nvSpPr>
        <p:spPr/>
        <p:txBody>
          <a:bodyPr/>
          <a:lstStyle/>
          <a:p>
            <a:r>
              <a:rPr lang="en-US" altLang="en-US" u="sng" smtClean="0"/>
              <a:t>Irony</a:t>
            </a:r>
            <a:r>
              <a:rPr lang="en-US" altLang="en-US" smtClean="0"/>
              <a:t> is a contrast between what is expected and what </a:t>
            </a:r>
            <a:r>
              <a:rPr lang="en-US" altLang="en-US" i="1" smtClean="0"/>
              <a:t>actually happens </a:t>
            </a:r>
            <a:r>
              <a:rPr lang="en-US" altLang="en-US" smtClean="0"/>
              <a:t>or exists.</a:t>
            </a:r>
          </a:p>
          <a:p>
            <a:pPr lvl="1"/>
            <a:r>
              <a:rPr lang="en-US" altLang="en-US" u="sng" smtClean="0"/>
              <a:t>Situational</a:t>
            </a:r>
            <a:r>
              <a:rPr lang="en-US" altLang="en-US" smtClean="0"/>
              <a:t> irony – a contrast between what is expected to happen and what actually happens</a:t>
            </a:r>
          </a:p>
          <a:p>
            <a:pPr lvl="1"/>
            <a:r>
              <a:rPr lang="en-US" altLang="en-US" u="sng" smtClean="0"/>
              <a:t>Verbal</a:t>
            </a:r>
            <a:r>
              <a:rPr lang="en-US" altLang="en-US" smtClean="0"/>
              <a:t> irony – occurs when someone states one thing and means another</a:t>
            </a:r>
          </a:p>
          <a:p>
            <a:pPr lvl="1"/>
            <a:r>
              <a:rPr lang="en-US" altLang="en-US" u="sng" smtClean="0"/>
              <a:t>Dramatic</a:t>
            </a:r>
            <a:r>
              <a:rPr lang="en-US" altLang="en-US" smtClean="0"/>
              <a:t> irony – when readers know more about a situation or character than the characters do</a:t>
            </a:r>
            <a:endParaRPr lang="en-US" altLang="en-US" u="sng"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p:cTn id="21"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 calcmode="lin" valueType="num">
                                      <p:cBhvr>
                                        <p:cTn id="28"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3315" name="Content Placeholder 2"/>
          <p:cNvSpPr>
            <a:spLocks noGrp="1"/>
          </p:cNvSpPr>
          <p:nvPr>
            <p:ph idx="1"/>
          </p:nvPr>
        </p:nvSpPr>
        <p:spPr/>
        <p:txBody>
          <a:bodyPr/>
          <a:lstStyle/>
          <a:p>
            <a:pPr marL="136525" indent="0">
              <a:buFont typeface="Wingdings 2" panose="05020102010507070707" pitchFamily="18" charset="2"/>
              <a:buNone/>
            </a:pPr>
            <a:r>
              <a:rPr lang="en-US" altLang="en-US" sz="2400" dirty="0" smtClean="0"/>
              <a:t>Lois Lane, a reporter at the Daily Planet, is in love with the superhero Superman.  She is obsessed with him and always asks her co-worker, Clark Kent, for information about him.  She thinks that Clark and Superman are friends.  However, Clark is actually Superman in disguise and is very much in love with Lois, but she won’t give Clark the time of day.</a:t>
            </a:r>
          </a:p>
          <a:p>
            <a:pPr marL="457200" lvl="1" indent="0">
              <a:buFont typeface="Wingdings 2" panose="05020102010507070707" pitchFamily="18" charset="2"/>
              <a:buNone/>
            </a:pPr>
            <a:r>
              <a:rPr lang="en-US" altLang="en-US" sz="2000" dirty="0" smtClean="0"/>
              <a:t/>
            </a:r>
            <a:br>
              <a:rPr lang="en-US" altLang="en-US" sz="2000" dirty="0" smtClean="0"/>
            </a:br>
            <a:r>
              <a:rPr lang="en-US" altLang="en-US" sz="2000" dirty="0" smtClean="0"/>
              <a:t>A.	Verbal irony  </a:t>
            </a:r>
          </a:p>
          <a:p>
            <a:pPr marL="457200" lvl="1" indent="0">
              <a:buFont typeface="Wingdings 2" panose="05020102010507070707" pitchFamily="18" charset="2"/>
              <a:buNone/>
            </a:pPr>
            <a:r>
              <a:rPr lang="en-US" altLang="en-US" sz="2000" dirty="0" smtClean="0"/>
              <a:t>B.	Dramatic irony  </a:t>
            </a:r>
          </a:p>
          <a:p>
            <a:pPr marL="457200" lvl="1" indent="0">
              <a:buFont typeface="Wingdings 2" panose="05020102010507070707" pitchFamily="18" charset="2"/>
              <a:buNone/>
            </a:pPr>
            <a:r>
              <a:rPr lang="en-US" altLang="en-US" sz="2000" dirty="0" smtClean="0"/>
              <a:t>C.	Situational irony  </a:t>
            </a:r>
          </a:p>
          <a:p>
            <a:pPr marL="457200" lvl="1" indent="0">
              <a:buFont typeface="Wingdings 2" panose="05020102010507070707" pitchFamily="18" charset="2"/>
              <a:buNone/>
            </a:pPr>
            <a:r>
              <a:rPr lang="en-US" altLang="en-US" sz="2000" dirty="0" smtClean="0"/>
              <a:t>D.	No irony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4339" name="Content Placeholder 2"/>
          <p:cNvSpPr>
            <a:spLocks noGrp="1"/>
          </p:cNvSpPr>
          <p:nvPr>
            <p:ph idx="1"/>
          </p:nvPr>
        </p:nvSpPr>
        <p:spPr/>
        <p:txBody>
          <a:bodyPr/>
          <a:lstStyle/>
          <a:p>
            <a:pPr marL="136525" indent="0">
              <a:buFont typeface="Wingdings 2" panose="05020102010507070707" pitchFamily="18" charset="2"/>
              <a:buNone/>
            </a:pPr>
            <a:r>
              <a:rPr lang="en-US" altLang="en-US" smtClean="0"/>
              <a:t>A son reluctantly walked outside to meet his father in the yard at 6:00 on a Saturday morning.  “Are you ready to do some yard work?” his father asked.  “Yeah, I can’t wait,” the boy replied.</a:t>
            </a:r>
          </a:p>
          <a:p>
            <a:pPr marL="585788" lvl="1" indent="0">
              <a:buFont typeface="Wingdings 2" panose="05020102010507070707" pitchFamily="18" charset="2"/>
              <a:buNone/>
            </a:pPr>
            <a:r>
              <a:rPr lang="en-US" altLang="en-US" smtClean="0"/>
              <a:t/>
            </a:r>
            <a:br>
              <a:rPr lang="en-US" altLang="en-US" smtClean="0"/>
            </a:br>
            <a:r>
              <a:rPr lang="en-US" altLang="en-US" smtClean="0"/>
              <a:t>A.	Verbal irony  </a:t>
            </a:r>
          </a:p>
          <a:p>
            <a:pPr marL="585788" lvl="1" indent="0">
              <a:buFont typeface="Wingdings 2" panose="05020102010507070707" pitchFamily="18" charset="2"/>
              <a:buNone/>
            </a:pPr>
            <a:r>
              <a:rPr lang="en-US" altLang="en-US" smtClean="0"/>
              <a:t>B.	Dramatic irony  </a:t>
            </a:r>
          </a:p>
          <a:p>
            <a:pPr marL="585788" lvl="1" indent="0">
              <a:buFont typeface="Wingdings 2" panose="05020102010507070707" pitchFamily="18" charset="2"/>
              <a:buNone/>
            </a:pPr>
            <a:r>
              <a:rPr lang="en-US" altLang="en-US" smtClean="0"/>
              <a:t>C.	Situational irony  </a:t>
            </a:r>
          </a:p>
          <a:p>
            <a:pPr marL="585788" lvl="1" indent="0">
              <a:buFont typeface="Wingdings 2" panose="05020102010507070707" pitchFamily="18" charset="2"/>
              <a:buNone/>
            </a:pPr>
            <a:r>
              <a:rPr lang="en-US" altLang="en-US" smtClean="0"/>
              <a:t>D.	No irony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5363" name="Content Placeholder 2"/>
          <p:cNvSpPr>
            <a:spLocks noGrp="1"/>
          </p:cNvSpPr>
          <p:nvPr>
            <p:ph idx="1"/>
          </p:nvPr>
        </p:nvSpPr>
        <p:spPr/>
        <p:txBody>
          <a:bodyPr/>
          <a:lstStyle/>
          <a:p>
            <a:pPr marL="136525" indent="0">
              <a:buFont typeface="Wingdings 2" panose="05020102010507070707" pitchFamily="18" charset="2"/>
              <a:buNone/>
            </a:pPr>
            <a:r>
              <a:rPr lang="en-US" altLang="en-US" sz="2400" smtClean="0"/>
              <a:t>Janice begins to receive threatening notes in the mail and on her car.  Then, a car tries to run her over in a dark parking lot.  She can’t see who the driver is.  She goes to her best friend Doug for help.  However, her attacker keeps trying to kill her.  Finally, Doug has her come stay with him at his cabin so she will be safe.  Then, he reveals that HE is the attacker!! </a:t>
            </a:r>
          </a:p>
          <a:p>
            <a:pPr marL="457200" lvl="1" indent="0">
              <a:buFont typeface="Wingdings 2" panose="05020102010507070707" pitchFamily="18" charset="2"/>
              <a:buNone/>
            </a:pPr>
            <a:r>
              <a:rPr lang="en-US" altLang="en-US" sz="2000" smtClean="0"/>
              <a:t/>
            </a:r>
            <a:br>
              <a:rPr lang="en-US" altLang="en-US" sz="2000" smtClean="0"/>
            </a:br>
            <a:r>
              <a:rPr lang="en-US" altLang="en-US" sz="2000" smtClean="0"/>
              <a:t>A.	Verbal irony  </a:t>
            </a:r>
          </a:p>
          <a:p>
            <a:pPr marL="457200" lvl="1" indent="0">
              <a:buFont typeface="Wingdings 2" panose="05020102010507070707" pitchFamily="18" charset="2"/>
              <a:buNone/>
            </a:pPr>
            <a:r>
              <a:rPr lang="en-US" altLang="en-US" sz="2000" smtClean="0"/>
              <a:t>B.	Dramatic irony  </a:t>
            </a:r>
          </a:p>
          <a:p>
            <a:pPr marL="457200" lvl="1" indent="0">
              <a:buFont typeface="Wingdings 2" panose="05020102010507070707" pitchFamily="18" charset="2"/>
              <a:buNone/>
            </a:pPr>
            <a:r>
              <a:rPr lang="en-US" altLang="en-US" sz="2000" smtClean="0"/>
              <a:t>C.	Situational irony  </a:t>
            </a:r>
          </a:p>
          <a:p>
            <a:pPr marL="457200" lvl="1" indent="0">
              <a:buFont typeface="Wingdings 2" panose="05020102010507070707" pitchFamily="18" charset="2"/>
              <a:buNone/>
            </a:pPr>
            <a:r>
              <a:rPr lang="en-US" altLang="en-US" sz="2000" smtClean="0"/>
              <a:t>D.	No irony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6387" name="Content Placeholder 2"/>
          <p:cNvSpPr>
            <a:spLocks noGrp="1"/>
          </p:cNvSpPr>
          <p:nvPr>
            <p:ph idx="1"/>
          </p:nvPr>
        </p:nvSpPr>
        <p:spPr/>
        <p:txBody>
          <a:bodyPr/>
          <a:lstStyle/>
          <a:p>
            <a:pPr marL="136525" indent="0">
              <a:buFont typeface="Wingdings 2" panose="05020102010507070707" pitchFamily="18" charset="2"/>
              <a:buNone/>
            </a:pPr>
            <a:r>
              <a:rPr lang="en-US" altLang="en-US" sz="2400" dirty="0" smtClean="0"/>
              <a:t>Cinderella, a penniless house slave to her step-mother and two step-sisters, goes to a ball held for the prince.  The prince believes that Cinderella is a royal lady since she is at the ball and is so beautiful.  He falls in love with her, not knowing that she is a maid in her step-mother’s house.</a:t>
            </a:r>
          </a:p>
          <a:p>
            <a:pPr marL="457200" lvl="1" indent="0">
              <a:buFont typeface="Wingdings 2" panose="05020102010507070707" pitchFamily="18" charset="2"/>
              <a:buNone/>
            </a:pPr>
            <a:r>
              <a:rPr lang="en-US" altLang="en-US" sz="2000" dirty="0" smtClean="0"/>
              <a:t/>
            </a:r>
            <a:br>
              <a:rPr lang="en-US" altLang="en-US" sz="2000" dirty="0" smtClean="0"/>
            </a:br>
            <a:r>
              <a:rPr lang="en-US" altLang="en-US" sz="2000" dirty="0" smtClean="0"/>
              <a:t>A.	Verbal irony  </a:t>
            </a:r>
          </a:p>
          <a:p>
            <a:pPr marL="457200" lvl="1" indent="0">
              <a:buFont typeface="Wingdings 2" panose="05020102010507070707" pitchFamily="18" charset="2"/>
              <a:buNone/>
            </a:pPr>
            <a:r>
              <a:rPr lang="en-US" altLang="en-US" sz="2000" dirty="0" smtClean="0"/>
              <a:t>B.	Dramatic irony  </a:t>
            </a:r>
          </a:p>
          <a:p>
            <a:pPr marL="457200" lvl="1" indent="0">
              <a:buFont typeface="Wingdings 2" panose="05020102010507070707" pitchFamily="18" charset="2"/>
              <a:buNone/>
            </a:pPr>
            <a:r>
              <a:rPr lang="en-US" altLang="en-US" sz="2000" dirty="0" smtClean="0"/>
              <a:t>C.	Situational irony  </a:t>
            </a:r>
          </a:p>
          <a:p>
            <a:pPr marL="457200" lvl="1" indent="0">
              <a:buFont typeface="Wingdings 2" panose="05020102010507070707" pitchFamily="18" charset="2"/>
              <a:buNone/>
            </a:pPr>
            <a:r>
              <a:rPr lang="en-US" altLang="en-US" sz="2000" dirty="0" smtClean="0"/>
              <a:t>D.	No irony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7411" name="Content Placeholder 2"/>
          <p:cNvSpPr>
            <a:spLocks noGrp="1"/>
          </p:cNvSpPr>
          <p:nvPr>
            <p:ph idx="1"/>
          </p:nvPr>
        </p:nvSpPr>
        <p:spPr/>
        <p:txBody>
          <a:bodyPr/>
          <a:lstStyle/>
          <a:p>
            <a:pPr marL="136525" indent="0">
              <a:buFont typeface="Wingdings 2" panose="05020102010507070707" pitchFamily="18" charset="2"/>
              <a:buNone/>
            </a:pPr>
            <a:r>
              <a:rPr lang="en-US" altLang="en-US" sz="2000" smtClean="0"/>
              <a:t>When this movie opens, we see a town and the setting appears to be early-Colonial America (i.e. the Puritans).  The town is attacked regularly by creepy rat-like monsters in red cloaks.  One of the members of the town falls very ill, and they need to send someone to another town for medical supplies.  They choose to send a blind girl in the town, who leaves on her journey, having to run from the monsters.  When she reaches the main road, a truck picks her up and we realize that the setting is not early-American but present day!  </a:t>
            </a:r>
          </a:p>
          <a:p>
            <a:pPr marL="457200" lvl="1" indent="0">
              <a:buFont typeface="Wingdings 2" panose="05020102010507070707" pitchFamily="18" charset="2"/>
              <a:buNone/>
            </a:pPr>
            <a:endParaRPr lang="en-US" altLang="en-US" sz="1600" smtClean="0"/>
          </a:p>
          <a:p>
            <a:pPr marL="457200" lvl="1" indent="0">
              <a:buFont typeface="Wingdings 2" panose="05020102010507070707" pitchFamily="18" charset="2"/>
              <a:buNone/>
            </a:pPr>
            <a:r>
              <a:rPr lang="en-US" altLang="en-US" sz="1800" smtClean="0"/>
              <a:t>A.	Verbal irony  </a:t>
            </a:r>
          </a:p>
          <a:p>
            <a:pPr marL="457200" lvl="1" indent="0">
              <a:buFont typeface="Wingdings 2" panose="05020102010507070707" pitchFamily="18" charset="2"/>
              <a:buNone/>
            </a:pPr>
            <a:r>
              <a:rPr lang="en-US" altLang="en-US" sz="1800" smtClean="0"/>
              <a:t>B.	Dramatic irony  </a:t>
            </a:r>
          </a:p>
          <a:p>
            <a:pPr marL="457200" lvl="1" indent="0">
              <a:buFont typeface="Wingdings 2" panose="05020102010507070707" pitchFamily="18" charset="2"/>
              <a:buNone/>
            </a:pPr>
            <a:r>
              <a:rPr lang="en-US" altLang="en-US" sz="1800" smtClean="0"/>
              <a:t>C.	Situational irony  </a:t>
            </a:r>
          </a:p>
          <a:p>
            <a:pPr marL="457200" lvl="1" indent="0">
              <a:buFont typeface="Wingdings 2" panose="05020102010507070707" pitchFamily="18" charset="2"/>
              <a:buNone/>
            </a:pPr>
            <a:r>
              <a:rPr lang="en-US" altLang="en-US" sz="1800" smtClean="0"/>
              <a:t>D.	No irony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Irony practice</a:t>
            </a:r>
            <a:endParaRPr lang="en-US" dirty="0"/>
          </a:p>
        </p:txBody>
      </p:sp>
      <p:sp>
        <p:nvSpPr>
          <p:cNvPr id="18435" name="Content Placeholder 2"/>
          <p:cNvSpPr>
            <a:spLocks noGrp="1"/>
          </p:cNvSpPr>
          <p:nvPr>
            <p:ph idx="1"/>
          </p:nvPr>
        </p:nvSpPr>
        <p:spPr/>
        <p:txBody>
          <a:bodyPr/>
          <a:lstStyle/>
          <a:p>
            <a:pPr marL="136525" indent="0">
              <a:buFont typeface="Wingdings 2" panose="05020102010507070707" pitchFamily="18" charset="2"/>
              <a:buNone/>
            </a:pPr>
            <a:r>
              <a:rPr lang="en-US" altLang="en-US" smtClean="0"/>
              <a:t>Ashley is six feet tall. She will only date guys who are 6’3 and above.  One night, she saw a guy who was less than 5 feet tall.  She said, “Yeah, he definitely meets my height requirement.”</a:t>
            </a:r>
          </a:p>
          <a:p>
            <a:pPr marL="457200" lvl="1" indent="0">
              <a:buFont typeface="Wingdings 2" panose="05020102010507070707" pitchFamily="18" charset="2"/>
              <a:buNone/>
            </a:pPr>
            <a:endParaRPr lang="en-US" altLang="en-US" smtClean="0"/>
          </a:p>
          <a:p>
            <a:pPr marL="457200" lvl="1" indent="0">
              <a:buFont typeface="Wingdings 2" panose="05020102010507070707" pitchFamily="18" charset="2"/>
              <a:buNone/>
            </a:pPr>
            <a:r>
              <a:rPr lang="en-US" altLang="en-US" smtClean="0"/>
              <a:t>A.	Verbal irony  </a:t>
            </a:r>
          </a:p>
          <a:p>
            <a:pPr marL="457200" lvl="1" indent="0">
              <a:buFont typeface="Wingdings 2" panose="05020102010507070707" pitchFamily="18" charset="2"/>
              <a:buNone/>
            </a:pPr>
            <a:r>
              <a:rPr lang="en-US" altLang="en-US" smtClean="0"/>
              <a:t>B.	Dramatic irony  </a:t>
            </a:r>
          </a:p>
          <a:p>
            <a:pPr marL="457200" lvl="1" indent="0">
              <a:buFont typeface="Wingdings 2" panose="05020102010507070707" pitchFamily="18" charset="2"/>
              <a:buNone/>
            </a:pPr>
            <a:r>
              <a:rPr lang="en-US" altLang="en-US" smtClean="0"/>
              <a:t>C.	Situational irony  </a:t>
            </a:r>
          </a:p>
          <a:p>
            <a:pPr marL="457200" lvl="1" indent="0">
              <a:buFont typeface="Wingdings 2" panose="05020102010507070707" pitchFamily="18" charset="2"/>
              <a:buNone/>
            </a:pPr>
            <a:r>
              <a:rPr lang="en-US" altLang="en-US" smtClean="0"/>
              <a:t>D.	No irony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1143000"/>
          </a:xfrm>
        </p:spPr>
        <p:txBody>
          <a:bodyPr/>
          <a:lstStyle/>
          <a:p>
            <a:pPr>
              <a:defRPr/>
            </a:pPr>
            <a:r>
              <a:rPr lang="en-US" dirty="0" smtClean="0"/>
              <a:t>Flashback</a:t>
            </a:r>
            <a:endParaRPr lang="en-US" dirty="0"/>
          </a:p>
        </p:txBody>
      </p:sp>
      <p:sp>
        <p:nvSpPr>
          <p:cNvPr id="4099" name="Content Placeholder 2"/>
          <p:cNvSpPr>
            <a:spLocks noGrp="1"/>
          </p:cNvSpPr>
          <p:nvPr>
            <p:ph idx="1"/>
          </p:nvPr>
        </p:nvSpPr>
        <p:spPr/>
        <p:txBody>
          <a:bodyPr/>
          <a:lstStyle/>
          <a:p>
            <a:r>
              <a:rPr lang="en-US" altLang="en-US" dirty="0" smtClean="0"/>
              <a:t>When an author interrupts the present action to show events that happened at an earlier time.</a:t>
            </a:r>
            <a:br>
              <a:rPr lang="en-US" altLang="en-US" dirty="0" smtClean="0"/>
            </a:br>
            <a:r>
              <a:rPr lang="en-US" altLang="en-US" dirty="0">
                <a:hlinkClick r:id="rId2"/>
              </a:rPr>
              <a:t>https://</a:t>
            </a:r>
            <a:r>
              <a:rPr lang="en-US" altLang="en-US" dirty="0" smtClean="0">
                <a:hlinkClick r:id="rId2"/>
              </a:rPr>
              <a:t>www.youtube.com/watch?v=3YG4h5GbTqU</a:t>
            </a:r>
            <a:r>
              <a:rPr lang="en-US" altLang="en-US" dirty="0" smtClean="0"/>
              <a:t> </a:t>
            </a:r>
            <a:endParaRPr lang="en-US" altLang="en-US" sz="2400" dirty="0" smtClean="0"/>
          </a:p>
          <a:p>
            <a:r>
              <a:rPr lang="en-US" altLang="en-US" dirty="0" smtClean="0"/>
              <a:t>What would the reader gain from this?</a:t>
            </a:r>
          </a:p>
          <a:p>
            <a:pPr lvl="1"/>
            <a:r>
              <a:rPr lang="en-US" altLang="en-US" dirty="0" smtClean="0"/>
              <a:t>Background information</a:t>
            </a:r>
          </a:p>
          <a:p>
            <a:pPr lvl="1"/>
            <a:r>
              <a:rPr lang="en-US" altLang="en-US" dirty="0" smtClean="0"/>
              <a:t>Motive</a:t>
            </a:r>
          </a:p>
          <a:p>
            <a:pPr lvl="1"/>
            <a:r>
              <a:rPr lang="en-US" altLang="en-US" dirty="0" smtClean="0"/>
              <a:t>Adds to the characterization of the character</a:t>
            </a:r>
          </a:p>
          <a:p>
            <a:pPr lvl="1"/>
            <a:r>
              <a:rPr lang="en-US" altLang="en-US" dirty="0" smtClean="0"/>
              <a:t>Reveals plot elements needed to get the “full picture”</a:t>
            </a:r>
          </a:p>
        </p:txBody>
      </p:sp>
      <p:pic>
        <p:nvPicPr>
          <p:cNvPr id="22530" name="Picture 2" descr="C:\Users\jjharrel\AppData\Local\Microsoft\Windows\Temporary Internet Files\Content.IE5\77F0CBGW\MC90043466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60197">
            <a:off x="4828441" y="396998"/>
            <a:ext cx="1566407" cy="1355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pPr eaLnBrk="1" fontAlgn="auto" hangingPunct="1">
              <a:spcAft>
                <a:spcPts val="0"/>
              </a:spcAft>
              <a:defRPr/>
            </a:pPr>
            <a:r>
              <a:rPr lang="en-US" dirty="0" smtClean="0"/>
              <a:t>Foreshadow</a:t>
            </a:r>
            <a:endParaRPr lang="en-US" dirty="0"/>
          </a:p>
        </p:txBody>
      </p:sp>
      <p:sp>
        <p:nvSpPr>
          <p:cNvPr id="5123" name="Content Placeholder 2"/>
          <p:cNvSpPr>
            <a:spLocks noGrp="1"/>
          </p:cNvSpPr>
          <p:nvPr>
            <p:ph idx="1"/>
          </p:nvPr>
        </p:nvSpPr>
        <p:spPr>
          <a:xfrm>
            <a:off x="457200" y="2286000"/>
            <a:ext cx="8229600" cy="3200400"/>
          </a:xfrm>
        </p:spPr>
        <p:txBody>
          <a:bodyPr/>
          <a:lstStyle/>
          <a:p>
            <a:pPr eaLnBrk="1" hangingPunct="1">
              <a:defRPr/>
            </a:pPr>
            <a:r>
              <a:rPr lang="en-US" altLang="en-US" dirty="0" smtClean="0"/>
              <a:t>The use of clues or hints to suggest events that will occur later in the plot.</a:t>
            </a:r>
          </a:p>
          <a:p>
            <a:pPr eaLnBrk="1" hangingPunct="1">
              <a:defRPr/>
            </a:pPr>
            <a:r>
              <a:rPr lang="en-US" altLang="en-US" dirty="0" smtClean="0"/>
              <a:t>What would the reader gain from this?</a:t>
            </a:r>
          </a:p>
          <a:p>
            <a:pPr lvl="1" eaLnBrk="1" hangingPunct="1">
              <a:defRPr/>
            </a:pPr>
            <a:r>
              <a:rPr lang="en-US" altLang="en-US" dirty="0" smtClean="0"/>
              <a:t>Used to build suspense or anxiety in a story</a:t>
            </a:r>
          </a:p>
          <a:p>
            <a:pPr lvl="1" eaLnBrk="1" hangingPunct="1">
              <a:defRPr/>
            </a:pPr>
            <a:r>
              <a:rPr lang="en-US" altLang="en-US" dirty="0" smtClean="0"/>
              <a:t>Allows the reader to make connections between plot events</a:t>
            </a:r>
          </a:p>
          <a:p>
            <a:pPr marL="136525" indent="0" eaLnBrk="1" hangingPunct="1">
              <a:buFont typeface="Wingdings 2" panose="05020102010507070707" pitchFamily="18" charset="2"/>
              <a:buNone/>
              <a:defRPr/>
            </a:pPr>
            <a:endParaRPr lang="en-US" altLang="en-US" dirty="0" smtClean="0"/>
          </a:p>
          <a:p>
            <a:pPr lvl="1" eaLnBrk="1" hangingPunct="1">
              <a:defRPr/>
            </a:pPr>
            <a:endParaRPr lang="en-US" altLang="en-US" dirty="0" smtClean="0"/>
          </a:p>
        </p:txBody>
      </p:sp>
      <p:pic>
        <p:nvPicPr>
          <p:cNvPr id="8197" name="Picture 5" descr="C:\Users\jjharrel\AppData\Local\Microsoft\Windows\Temporary Internet Files\Content.IE5\6GGV3GY9\MC9003842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4286">
            <a:off x="5052523" y="344289"/>
            <a:ext cx="1696277" cy="17980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Text Box 1027"/>
          <p:cNvSpPr txBox="1">
            <a:spLocks noChangeArrowheads="1"/>
          </p:cNvSpPr>
          <p:nvPr/>
        </p:nvSpPr>
        <p:spPr bwMode="auto">
          <a:xfrm>
            <a:off x="4876800" y="27432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algn="ctr" eaLnBrk="1" hangingPunct="1">
              <a:spcBef>
                <a:spcPct val="50000"/>
              </a:spcBef>
              <a:buClrTx/>
              <a:buSzTx/>
              <a:buFontTx/>
              <a:buNone/>
            </a:pPr>
            <a:endParaRPr lang="en-US" altLang="en-US" sz="3200">
              <a:latin typeface="Times New Roman" panose="02020603050405020304" pitchFamily="18" charset="0"/>
            </a:endParaRPr>
          </a:p>
        </p:txBody>
      </p:sp>
      <p:pic>
        <p:nvPicPr>
          <p:cNvPr id="31756" name="Picture 1036" descr="indiana jo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4300" y="2520950"/>
            <a:ext cx="187642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037" descr="mummyretur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4210050"/>
            <a:ext cx="196215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039" descr="harry pot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0913" y="1985963"/>
            <a:ext cx="1233487"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040" descr="atlantis gu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8300" y="2603500"/>
            <a:ext cx="19954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1041" descr="shrek with gir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2298700"/>
            <a:ext cx="246062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myhe19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85344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Rectangle 1044"/>
          <p:cNvSpPr>
            <a:spLocks noGrp="1" noChangeArrowheads="1"/>
          </p:cNvSpPr>
          <p:nvPr>
            <p:ph type="title" idx="4294967295"/>
          </p:nvPr>
        </p:nvSpPr>
        <p:spPr>
          <a:xfrm>
            <a:off x="381000" y="381000"/>
            <a:ext cx="8458200" cy="762000"/>
          </a:xfrm>
        </p:spPr>
        <p:txBody>
          <a:bodyPr/>
          <a:lstStyle/>
          <a:p>
            <a:pPr marL="547688" indent="-411163" algn="l" eaLnBrk="1" hangingPunct="1">
              <a:spcBef>
                <a:spcPct val="20000"/>
              </a:spcBef>
              <a:defRPr/>
            </a:pPr>
            <a:r>
              <a:rPr lang="en-US" altLang="en-US" sz="4000" dirty="0" smtClean="0">
                <a:solidFill>
                  <a:schemeClr val="accent1"/>
                </a:solidFill>
                <a:effectLst>
                  <a:outerShdw blurRad="38100" dist="38100" dir="2700000" algn="tl">
                    <a:srgbClr val="000000">
                      <a:alpha val="43137"/>
                    </a:srgbClr>
                  </a:outerShdw>
                </a:effectLst>
              </a:rPr>
              <a:t>Characters</a:t>
            </a:r>
          </a:p>
        </p:txBody>
      </p:sp>
      <p:sp>
        <p:nvSpPr>
          <p:cNvPr id="6154" name="Rectangle 1"/>
          <p:cNvSpPr>
            <a:spLocks noChangeArrowheads="1"/>
          </p:cNvSpPr>
          <p:nvPr/>
        </p:nvSpPr>
        <p:spPr bwMode="auto">
          <a:xfrm>
            <a:off x="201613" y="4862513"/>
            <a:ext cx="546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868363" indent="-282575">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lvl="1" eaLnBrk="1" hangingPunct="1">
              <a:buClr>
                <a:srgbClr val="FFFFFF"/>
              </a:buClr>
            </a:pPr>
            <a:r>
              <a:rPr lang="en-US" altLang="en-US">
                <a:solidFill>
                  <a:srgbClr val="FFFFFF"/>
                </a:solidFill>
              </a:rPr>
              <a:t>This person doesn’t necessarily have to be the hero.  It can be the anti-hero.</a:t>
            </a:r>
          </a:p>
        </p:txBody>
      </p:sp>
      <p:sp>
        <p:nvSpPr>
          <p:cNvPr id="2" name="Rectangle 1"/>
          <p:cNvSpPr/>
          <p:nvPr/>
        </p:nvSpPr>
        <p:spPr>
          <a:xfrm>
            <a:off x="533400" y="1177925"/>
            <a:ext cx="6858000" cy="1108075"/>
          </a:xfrm>
          <a:prstGeom prst="rect">
            <a:avLst/>
          </a:prstGeom>
        </p:spPr>
        <p:txBody>
          <a:bodyPr>
            <a:spAutoFit/>
          </a:bodyPr>
          <a:lstStyle/>
          <a:p>
            <a:pPr eaLnBrk="1" hangingPunct="1">
              <a:defRPr/>
            </a:pPr>
            <a:r>
              <a:rPr lang="en-US" altLang="en-US" sz="2400" u="sng" dirty="0">
                <a:solidFill>
                  <a:prstClr val="white"/>
                </a:solidFill>
                <a:latin typeface="Book Antiqua"/>
                <a:cs typeface="Arial" charset="0"/>
              </a:rPr>
              <a:t>Protagonist </a:t>
            </a:r>
            <a:r>
              <a:rPr lang="en-US" altLang="en-US" sz="2400" dirty="0">
                <a:solidFill>
                  <a:prstClr val="white"/>
                </a:solidFill>
                <a:latin typeface="Book Antiqua"/>
                <a:cs typeface="Arial" charset="0"/>
              </a:rPr>
              <a:t>– The main character in a work of literature who is involved in the central conflict.</a:t>
            </a:r>
            <a:r>
              <a:rPr lang="en-US" altLang="en-US" dirty="0">
                <a:solidFill>
                  <a:prstClr val="white"/>
                </a:solidFill>
                <a:effectLst>
                  <a:outerShdw blurRad="38100" dist="38100" dir="2700000" algn="tl">
                    <a:srgbClr val="000000">
                      <a:alpha val="43137"/>
                    </a:srgbClr>
                  </a:outerShdw>
                </a:effectLst>
                <a:latin typeface="Book Antiqua"/>
                <a:cs typeface="Arial" charset="0"/>
              </a:rPr>
              <a:t/>
            </a:r>
            <a:br>
              <a:rPr lang="en-US" altLang="en-US" dirty="0">
                <a:solidFill>
                  <a:prstClr val="white"/>
                </a:solidFill>
                <a:effectLst>
                  <a:outerShdw blurRad="38100" dist="38100" dir="2700000" algn="tl">
                    <a:srgbClr val="000000">
                      <a:alpha val="43137"/>
                    </a:srgbClr>
                  </a:outerShdw>
                </a:effectLst>
                <a:latin typeface="Book Antiqua"/>
                <a:cs typeface="Arial" charset="0"/>
              </a:rPr>
            </a:br>
            <a:endParaRPr lang="en-US" dirty="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31764"/>
                                        </p:tgtEl>
                                        <p:attrNameLst>
                                          <p:attrName>style.visibility</p:attrName>
                                        </p:attrNameLst>
                                      </p:cBhvr>
                                      <p:to>
                                        <p:strVal val="visible"/>
                                      </p:to>
                                    </p:set>
                                    <p:anim calcmode="lin" valueType="num">
                                      <p:cBhvr additive="base">
                                        <p:cTn id="12" dur="500" fill="hold"/>
                                        <p:tgtEl>
                                          <p:spTgt spid="31764"/>
                                        </p:tgtEl>
                                        <p:attrNameLst>
                                          <p:attrName>ppt_x</p:attrName>
                                        </p:attrNameLst>
                                      </p:cBhvr>
                                      <p:tavLst>
                                        <p:tav tm="0">
                                          <p:val>
                                            <p:strVal val="0-#ppt_w/2"/>
                                          </p:val>
                                        </p:tav>
                                        <p:tav tm="100000">
                                          <p:val>
                                            <p:strVal val="#ppt_x"/>
                                          </p:val>
                                        </p:tav>
                                      </p:tavLst>
                                    </p:anim>
                                    <p:anim calcmode="lin" valueType="num">
                                      <p:cBhvr additive="base">
                                        <p:cTn id="13" dur="500" fill="hold"/>
                                        <p:tgtEl>
                                          <p:spTgt spid="317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 presetClass="entr" presetSubtype="0" fill="hold" nodeType="afterEffect">
                                  <p:stCondLst>
                                    <p:cond delay="0"/>
                                  </p:stCondLst>
                                  <p:childTnLst>
                                    <p:set>
                                      <p:cBhvr>
                                        <p:cTn id="16" dur="1" fill="hold">
                                          <p:stCondLst>
                                            <p:cond delay="499"/>
                                          </p:stCondLst>
                                        </p:cTn>
                                        <p:tgtEl>
                                          <p:spTgt spid="3175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4" name="indiana.wav"/>
                                        </p:tgtEl>
                                      </p:cMediaNode>
                                    </p:audio>
                                  </p:subTnLst>
                                </p:cTn>
                              </p:par>
                            </p:childTnLst>
                          </p:cTn>
                        </p:par>
                        <p:par>
                          <p:cTn id="17" fill="hold" nodeType="afterGroup">
                            <p:stCondLst>
                              <p:cond delay="1500"/>
                            </p:stCondLst>
                            <p:childTnLst>
                              <p:par>
                                <p:cTn id="18" presetID="19" presetClass="entr" presetSubtype="10" fill="hold" nodeType="afterEffect">
                                  <p:stCondLst>
                                    <p:cond delay="6000"/>
                                  </p:stCondLst>
                                  <p:childTnLst>
                                    <p:set>
                                      <p:cBhvr>
                                        <p:cTn id="19" dur="1" fill="hold">
                                          <p:stCondLst>
                                            <p:cond delay="0"/>
                                          </p:stCondLst>
                                        </p:cTn>
                                        <p:tgtEl>
                                          <p:spTgt spid="31760"/>
                                        </p:tgtEl>
                                        <p:attrNameLst>
                                          <p:attrName>style.visibility</p:attrName>
                                        </p:attrNameLst>
                                      </p:cBhvr>
                                      <p:to>
                                        <p:strVal val="visible"/>
                                      </p:to>
                                    </p:set>
                                    <p:anim calcmode="lin" valueType="num">
                                      <p:cBhvr>
                                        <p:cTn id="20" dur="5000" fill="hold"/>
                                        <p:tgtEl>
                                          <p:spTgt spid="31760"/>
                                        </p:tgtEl>
                                        <p:attrNameLst>
                                          <p:attrName>ppt_w</p:attrName>
                                        </p:attrNameLst>
                                      </p:cBhvr>
                                      <p:tavLst>
                                        <p:tav tm="0" fmla="#ppt_w*sin(2.5*pi*$)">
                                          <p:val>
                                            <p:fltVal val="0"/>
                                          </p:val>
                                        </p:tav>
                                        <p:tav tm="100000">
                                          <p:val>
                                            <p:fltVal val="1"/>
                                          </p:val>
                                        </p:tav>
                                      </p:tavLst>
                                    </p:anim>
                                    <p:anim calcmode="lin" valueType="num">
                                      <p:cBhvr>
                                        <p:cTn id="21" dur="5000" fill="hold"/>
                                        <p:tgtEl>
                                          <p:spTgt spid="31760"/>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12500"/>
                            </p:stCondLst>
                            <p:childTnLst>
                              <p:par>
                                <p:cTn id="23" presetID="19" presetClass="entr" presetSubtype="10" fill="hold" nodeType="afterEffect">
                                  <p:stCondLst>
                                    <p:cond delay="3000"/>
                                  </p:stCondLst>
                                  <p:childTnLst>
                                    <p:set>
                                      <p:cBhvr>
                                        <p:cTn id="24" dur="1" fill="hold">
                                          <p:stCondLst>
                                            <p:cond delay="0"/>
                                          </p:stCondLst>
                                        </p:cTn>
                                        <p:tgtEl>
                                          <p:spTgt spid="31757"/>
                                        </p:tgtEl>
                                        <p:attrNameLst>
                                          <p:attrName>style.visibility</p:attrName>
                                        </p:attrNameLst>
                                      </p:cBhvr>
                                      <p:to>
                                        <p:strVal val="visible"/>
                                      </p:to>
                                    </p:set>
                                    <p:anim calcmode="lin" valueType="num">
                                      <p:cBhvr>
                                        <p:cTn id="25" dur="5000" fill="hold"/>
                                        <p:tgtEl>
                                          <p:spTgt spid="31757"/>
                                        </p:tgtEl>
                                        <p:attrNameLst>
                                          <p:attrName>ppt_w</p:attrName>
                                        </p:attrNameLst>
                                      </p:cBhvr>
                                      <p:tavLst>
                                        <p:tav tm="0" fmla="#ppt_w*sin(2.5*pi*$)">
                                          <p:val>
                                            <p:fltVal val="0"/>
                                          </p:val>
                                        </p:tav>
                                        <p:tav tm="100000">
                                          <p:val>
                                            <p:fltVal val="1"/>
                                          </p:val>
                                        </p:tav>
                                      </p:tavLst>
                                    </p:anim>
                                    <p:anim calcmode="lin" valueType="num">
                                      <p:cBhvr>
                                        <p:cTn id="26" dur="5000" fill="hold"/>
                                        <p:tgtEl>
                                          <p:spTgt spid="31757"/>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20500"/>
                            </p:stCondLst>
                            <p:childTnLst>
                              <p:par>
                                <p:cTn id="28" presetID="19" presetClass="entr" presetSubtype="10" fill="hold" nodeType="afterEffect">
                                  <p:stCondLst>
                                    <p:cond delay="3000"/>
                                  </p:stCondLst>
                                  <p:childTnLst>
                                    <p:set>
                                      <p:cBhvr>
                                        <p:cTn id="29" dur="1" fill="hold">
                                          <p:stCondLst>
                                            <p:cond delay="0"/>
                                          </p:stCondLst>
                                        </p:cTn>
                                        <p:tgtEl>
                                          <p:spTgt spid="31759"/>
                                        </p:tgtEl>
                                        <p:attrNameLst>
                                          <p:attrName>style.visibility</p:attrName>
                                        </p:attrNameLst>
                                      </p:cBhvr>
                                      <p:to>
                                        <p:strVal val="visible"/>
                                      </p:to>
                                    </p:set>
                                    <p:anim calcmode="lin" valueType="num">
                                      <p:cBhvr>
                                        <p:cTn id="30" dur="5000" fill="hold"/>
                                        <p:tgtEl>
                                          <p:spTgt spid="31759"/>
                                        </p:tgtEl>
                                        <p:attrNameLst>
                                          <p:attrName>ppt_w</p:attrName>
                                        </p:attrNameLst>
                                      </p:cBhvr>
                                      <p:tavLst>
                                        <p:tav tm="0" fmla="#ppt_w*sin(2.5*pi*$)">
                                          <p:val>
                                            <p:fltVal val="0"/>
                                          </p:val>
                                        </p:tav>
                                        <p:tav tm="100000">
                                          <p:val>
                                            <p:fltVal val="1"/>
                                          </p:val>
                                        </p:tav>
                                      </p:tavLst>
                                    </p:anim>
                                    <p:anim calcmode="lin" valueType="num">
                                      <p:cBhvr>
                                        <p:cTn id="31" dur="5000" fill="hold"/>
                                        <p:tgtEl>
                                          <p:spTgt spid="31759"/>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8500"/>
                            </p:stCondLst>
                            <p:childTnLst>
                              <p:par>
                                <p:cTn id="33" presetID="19" presetClass="entr" presetSubtype="10" fill="hold" nodeType="afterEffect">
                                  <p:stCondLst>
                                    <p:cond delay="3000"/>
                                  </p:stCondLst>
                                  <p:childTnLst>
                                    <p:set>
                                      <p:cBhvr>
                                        <p:cTn id="34" dur="1" fill="hold">
                                          <p:stCondLst>
                                            <p:cond delay="0"/>
                                          </p:stCondLst>
                                        </p:cTn>
                                        <p:tgtEl>
                                          <p:spTgt spid="31761"/>
                                        </p:tgtEl>
                                        <p:attrNameLst>
                                          <p:attrName>style.visibility</p:attrName>
                                        </p:attrNameLst>
                                      </p:cBhvr>
                                      <p:to>
                                        <p:strVal val="visible"/>
                                      </p:to>
                                    </p:set>
                                    <p:anim calcmode="lin" valueType="num">
                                      <p:cBhvr>
                                        <p:cTn id="35" dur="5000" fill="hold"/>
                                        <p:tgtEl>
                                          <p:spTgt spid="31761"/>
                                        </p:tgtEl>
                                        <p:attrNameLst>
                                          <p:attrName>ppt_w</p:attrName>
                                        </p:attrNameLst>
                                      </p:cBhvr>
                                      <p:tavLst>
                                        <p:tav tm="0" fmla="#ppt_w*sin(2.5*pi*$)">
                                          <p:val>
                                            <p:fltVal val="0"/>
                                          </p:val>
                                        </p:tav>
                                        <p:tav tm="100000">
                                          <p:val>
                                            <p:fltVal val="1"/>
                                          </p:val>
                                        </p:tav>
                                      </p:tavLst>
                                    </p:anim>
                                    <p:anim calcmode="lin" valueType="num">
                                      <p:cBhvr>
                                        <p:cTn id="36" dur="5000" fill="hold"/>
                                        <p:tgtEl>
                                          <p:spTgt spid="31761"/>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36500"/>
                            </p:stCondLst>
                            <p:childTnLst>
                              <p:par>
                                <p:cTn id="38" presetID="1" presetClass="mediacall" presetSubtype="0" fill="hold" nodeType="afterEffect">
                                  <p:stCondLst>
                                    <p:cond delay="3000"/>
                                  </p:stCondLst>
                                  <p:childTnLst>
                                    <p:cmd type="call" cmd="playFrom(0.0)">
                                      <p:cBhvr>
                                        <p:cTn id="39" dur="1558" fill="hold"/>
                                        <p:tgtEl>
                                          <p:spTgt spid="31763"/>
                                        </p:tgtEl>
                                      </p:cBhvr>
                                    </p:cmd>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61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31763"/>
                </p:tgtEl>
              </p:cMediaNode>
            </p:audio>
          </p:childTnLst>
        </p:cTn>
      </p:par>
    </p:tnLst>
    <p:bldLst>
      <p:bldP spid="3174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6483" y="228600"/>
            <a:ext cx="8229600" cy="685800"/>
          </a:xfrm>
        </p:spPr>
        <p:txBody>
          <a:bodyPr/>
          <a:lstStyle/>
          <a:p>
            <a:pPr eaLnBrk="1" hangingPunct="1">
              <a:defRPr/>
            </a:pPr>
            <a:r>
              <a:rPr lang="en-US" sz="3200" dirty="0" smtClean="0"/>
              <a:t>Characters </a:t>
            </a:r>
            <a:endParaRPr lang="en-US" altLang="en-US" sz="3200" dirty="0" smtClean="0">
              <a:solidFill>
                <a:schemeClr val="tx1"/>
              </a:solidFill>
            </a:endParaRPr>
          </a:p>
        </p:txBody>
      </p:sp>
      <p:pic>
        <p:nvPicPr>
          <p:cNvPr id="33795" name="Picture 3" descr="ursu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2943225"/>
            <a:ext cx="314801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jurassic_say_ahh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4525" y="4448175"/>
            <a:ext cx="175577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6" descr="count ru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6300" y="4329113"/>
            <a:ext cx="1817688"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darth vad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3100" y="3733800"/>
            <a:ext cx="23876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5" descr="jurassic_raptor_sheet_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1475" y="2943225"/>
            <a:ext cx="1995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
          <p:cNvSpPr>
            <a:spLocks noChangeArrowheads="1"/>
          </p:cNvSpPr>
          <p:nvPr/>
        </p:nvSpPr>
        <p:spPr bwMode="auto">
          <a:xfrm>
            <a:off x="1131888" y="1795463"/>
            <a:ext cx="6642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 typeface="Arial" panose="020B0604020202020204" pitchFamily="34" charset="0"/>
              <a:buChar char="•"/>
            </a:pPr>
            <a:r>
              <a:rPr lang="en-US" altLang="en-US" sz="2400">
                <a:latin typeface="Arial" panose="020B0604020202020204" pitchFamily="34" charset="0"/>
              </a:rPr>
              <a:t>can be inanimate (for example, a force)</a:t>
            </a:r>
            <a:br>
              <a:rPr lang="en-US" altLang="en-US" sz="2400">
                <a:latin typeface="Arial" panose="020B0604020202020204" pitchFamily="34" charset="0"/>
              </a:rPr>
            </a:br>
            <a:endParaRPr lang="en-US" altLang="en-US" sz="2400">
              <a:latin typeface="Arial" panose="020B0604020202020204" pitchFamily="34" charset="0"/>
            </a:endParaRPr>
          </a:p>
        </p:txBody>
      </p:sp>
      <p:sp>
        <p:nvSpPr>
          <p:cNvPr id="7177" name="Rectangle 1"/>
          <p:cNvSpPr>
            <a:spLocks noChangeArrowheads="1"/>
          </p:cNvSpPr>
          <p:nvPr/>
        </p:nvSpPr>
        <p:spPr bwMode="auto">
          <a:xfrm>
            <a:off x="530225" y="914400"/>
            <a:ext cx="7927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2400" u="sng">
                <a:latin typeface="Arial" panose="020B0604020202020204" pitchFamily="34" charset="0"/>
              </a:rPr>
              <a:t>Antagonist</a:t>
            </a:r>
            <a:r>
              <a:rPr lang="en-US" altLang="en-US" sz="2400">
                <a:latin typeface="Arial" panose="020B0604020202020204" pitchFamily="34" charset="0"/>
              </a:rPr>
              <a:t> – The character that is opposing or going against the protagonist.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ppt_w</p:attrName>
                                        </p:attrNameLst>
                                      </p:cBhvr>
                                      <p:tavLst>
                                        <p:tav tm="0">
                                          <p:val>
                                            <p:fltVal val="0"/>
                                          </p:val>
                                        </p:tav>
                                        <p:tav tm="100000">
                                          <p:val>
                                            <p:strVal val="#ppt_w"/>
                                          </p:val>
                                        </p:tav>
                                      </p:tavLst>
                                    </p:anim>
                                    <p:anim calcmode="lin" valueType="num">
                                      <p:cBhvr>
                                        <p:cTn id="8" dur="1000" fill="hold"/>
                                        <p:tgtEl>
                                          <p:spTgt spid="33795"/>
                                        </p:tgtEl>
                                        <p:attrNameLst>
                                          <p:attrName>ppt_h</p:attrName>
                                        </p:attrNameLst>
                                      </p:cBhvr>
                                      <p:tavLst>
                                        <p:tav tm="0">
                                          <p:val>
                                            <p:fltVal val="0"/>
                                          </p:val>
                                        </p:tav>
                                        <p:tav tm="100000">
                                          <p:val>
                                            <p:strVal val="#ppt_h"/>
                                          </p:val>
                                        </p:tav>
                                      </p:tavLst>
                                    </p:anim>
                                    <p:anim calcmode="lin" valueType="num">
                                      <p:cBhvr>
                                        <p:cTn id="9" dur="1000" fill="hold"/>
                                        <p:tgtEl>
                                          <p:spTgt spid="337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3797"/>
                                        </p:tgtEl>
                                        <p:attrNameLst>
                                          <p:attrName>style.visibility</p:attrName>
                                        </p:attrNameLst>
                                      </p:cBhvr>
                                      <p:to>
                                        <p:strVal val="visible"/>
                                      </p:to>
                                    </p:set>
                                    <p:anim calcmode="lin" valueType="num">
                                      <p:cBhvr>
                                        <p:cTn id="15" dur="1000" fill="hold"/>
                                        <p:tgtEl>
                                          <p:spTgt spid="33797"/>
                                        </p:tgtEl>
                                        <p:attrNameLst>
                                          <p:attrName>ppt_w</p:attrName>
                                        </p:attrNameLst>
                                      </p:cBhvr>
                                      <p:tavLst>
                                        <p:tav tm="0">
                                          <p:val>
                                            <p:fltVal val="0"/>
                                          </p:val>
                                        </p:tav>
                                        <p:tav tm="100000">
                                          <p:val>
                                            <p:strVal val="#ppt_w"/>
                                          </p:val>
                                        </p:tav>
                                      </p:tavLst>
                                    </p:anim>
                                    <p:anim calcmode="lin" valueType="num">
                                      <p:cBhvr>
                                        <p:cTn id="16" dur="1000" fill="hold"/>
                                        <p:tgtEl>
                                          <p:spTgt spid="33797"/>
                                        </p:tgtEl>
                                        <p:attrNameLst>
                                          <p:attrName>ppt_h</p:attrName>
                                        </p:attrNameLst>
                                      </p:cBhvr>
                                      <p:tavLst>
                                        <p:tav tm="0">
                                          <p:val>
                                            <p:fltVal val="0"/>
                                          </p:val>
                                        </p:tav>
                                        <p:tav tm="100000">
                                          <p:val>
                                            <p:strVal val="#ppt_h"/>
                                          </p:val>
                                        </p:tav>
                                      </p:tavLst>
                                    </p:anim>
                                    <p:anim calcmode="lin" valueType="num">
                                      <p:cBhvr>
                                        <p:cTn id="17" dur="1000" fill="hold"/>
                                        <p:tgtEl>
                                          <p:spTgt spid="3379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379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p:cTn id="23" dur="1000" fill="hold"/>
                                        <p:tgtEl>
                                          <p:spTgt spid="33796"/>
                                        </p:tgtEl>
                                        <p:attrNameLst>
                                          <p:attrName>ppt_w</p:attrName>
                                        </p:attrNameLst>
                                      </p:cBhvr>
                                      <p:tavLst>
                                        <p:tav tm="0">
                                          <p:val>
                                            <p:fltVal val="0"/>
                                          </p:val>
                                        </p:tav>
                                        <p:tav tm="100000">
                                          <p:val>
                                            <p:strVal val="#ppt_w"/>
                                          </p:val>
                                        </p:tav>
                                      </p:tavLst>
                                    </p:anim>
                                    <p:anim calcmode="lin" valueType="num">
                                      <p:cBhvr>
                                        <p:cTn id="24" dur="1000" fill="hold"/>
                                        <p:tgtEl>
                                          <p:spTgt spid="33796"/>
                                        </p:tgtEl>
                                        <p:attrNameLst>
                                          <p:attrName>ppt_h</p:attrName>
                                        </p:attrNameLst>
                                      </p:cBhvr>
                                      <p:tavLst>
                                        <p:tav tm="0">
                                          <p:val>
                                            <p:fltVal val="0"/>
                                          </p:val>
                                        </p:tav>
                                        <p:tav tm="100000">
                                          <p:val>
                                            <p:strVal val="#ppt_h"/>
                                          </p:val>
                                        </p:tav>
                                      </p:tavLst>
                                    </p:anim>
                                    <p:anim calcmode="lin" valueType="num">
                                      <p:cBhvr>
                                        <p:cTn id="25" dur="1000" fill="hold"/>
                                        <p:tgtEl>
                                          <p:spTgt spid="3379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379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1"/>
                                            </p:cond>
                                          </p:stCondLst>
                                          <p:endCondLst>
                                            <p:cond evt="onStopAudio" delay="0">
                                              <p:tgtEl>
                                                <p:sldTgt/>
                                              </p:tgtEl>
                                            </p:cond>
                                          </p:endCondLst>
                                        </p:cTn>
                                        <p:tgtEl>
                                          <p:sndTgt r:embed="rId3" name="trex roa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3798"/>
                                        </p:tgtEl>
                                        <p:attrNameLst>
                                          <p:attrName>style.visibility</p:attrName>
                                        </p:attrNameLst>
                                      </p:cBhvr>
                                      <p:to>
                                        <p:strVal val="visible"/>
                                      </p:to>
                                    </p:set>
                                    <p:anim calcmode="lin" valueType="num">
                                      <p:cBhvr>
                                        <p:cTn id="31" dur="1000" fill="hold"/>
                                        <p:tgtEl>
                                          <p:spTgt spid="33798"/>
                                        </p:tgtEl>
                                        <p:attrNameLst>
                                          <p:attrName>ppt_w</p:attrName>
                                        </p:attrNameLst>
                                      </p:cBhvr>
                                      <p:tavLst>
                                        <p:tav tm="0">
                                          <p:val>
                                            <p:fltVal val="0"/>
                                          </p:val>
                                        </p:tav>
                                        <p:tav tm="100000">
                                          <p:val>
                                            <p:strVal val="#ppt_w"/>
                                          </p:val>
                                        </p:tav>
                                      </p:tavLst>
                                    </p:anim>
                                    <p:anim calcmode="lin" valueType="num">
                                      <p:cBhvr>
                                        <p:cTn id="32" dur="1000" fill="hold"/>
                                        <p:tgtEl>
                                          <p:spTgt spid="33798"/>
                                        </p:tgtEl>
                                        <p:attrNameLst>
                                          <p:attrName>ppt_h</p:attrName>
                                        </p:attrNameLst>
                                      </p:cBhvr>
                                      <p:tavLst>
                                        <p:tav tm="0">
                                          <p:val>
                                            <p:fltVal val="0"/>
                                          </p:val>
                                        </p:tav>
                                        <p:tav tm="100000">
                                          <p:val>
                                            <p:strVal val="#ppt_h"/>
                                          </p:val>
                                        </p:tav>
                                      </p:tavLst>
                                    </p:anim>
                                    <p:anim calcmode="lin" valueType="num">
                                      <p:cBhvr>
                                        <p:cTn id="33"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33799"/>
                                        </p:tgtEl>
                                        <p:attrNameLst>
                                          <p:attrName>style.visibility</p:attrName>
                                        </p:attrNameLst>
                                      </p:cBhvr>
                                      <p:to>
                                        <p:strVal val="visible"/>
                                      </p:to>
                                    </p:set>
                                    <p:anim calcmode="lin" valueType="num">
                                      <p:cBhvr>
                                        <p:cTn id="39" dur="1000" fill="hold"/>
                                        <p:tgtEl>
                                          <p:spTgt spid="33799"/>
                                        </p:tgtEl>
                                        <p:attrNameLst>
                                          <p:attrName>ppt_w</p:attrName>
                                        </p:attrNameLst>
                                      </p:cBhvr>
                                      <p:tavLst>
                                        <p:tav tm="0">
                                          <p:val>
                                            <p:fltVal val="0"/>
                                          </p:val>
                                        </p:tav>
                                        <p:tav tm="100000">
                                          <p:val>
                                            <p:strVal val="#ppt_w"/>
                                          </p:val>
                                        </p:tav>
                                      </p:tavLst>
                                    </p:anim>
                                    <p:anim calcmode="lin" valueType="num">
                                      <p:cBhvr>
                                        <p:cTn id="40" dur="1000" fill="hold"/>
                                        <p:tgtEl>
                                          <p:spTgt spid="33799"/>
                                        </p:tgtEl>
                                        <p:attrNameLst>
                                          <p:attrName>ppt_h</p:attrName>
                                        </p:attrNameLst>
                                      </p:cBhvr>
                                      <p:tavLst>
                                        <p:tav tm="0">
                                          <p:val>
                                            <p:fltVal val="0"/>
                                          </p:val>
                                        </p:tav>
                                        <p:tav tm="100000">
                                          <p:val>
                                            <p:strVal val="#ppt_h"/>
                                          </p:val>
                                        </p:tav>
                                      </p:tavLst>
                                    </p:anim>
                                    <p:anim calcmode="lin" valueType="num">
                                      <p:cBhvr>
                                        <p:cTn id="41" dur="1000" fill="hold"/>
                                        <p:tgtEl>
                                          <p:spTgt spid="3379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379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7"/>
                                            </p:cond>
                                          </p:stCondLst>
                                          <p:endCondLst>
                                            <p:cond evt="onStopAudio" delay="0">
                                              <p:tgtEl>
                                                <p:sldTgt/>
                                              </p:tgtEl>
                                            </p:cond>
                                          </p:endCondLst>
                                        </p:cTn>
                                        <p:tgtEl>
                                          <p:sndTgt r:embed="rId4" name="vader darksid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7177">
                                            <p:txEl>
                                              <p:pRg st="0" end="0"/>
                                            </p:txEl>
                                          </p:spTgt>
                                        </p:tgtEl>
                                        <p:attrNameLst>
                                          <p:attrName>style.visibility</p:attrName>
                                        </p:attrNameLst>
                                      </p:cBhvr>
                                      <p:to>
                                        <p:strVal val="visible"/>
                                      </p:to>
                                    </p:set>
                                    <p:animEffect transition="in" filter="fade">
                                      <p:cBhvr>
                                        <p:cTn id="47" dur="1000"/>
                                        <p:tgtEl>
                                          <p:spTgt spid="7177">
                                            <p:txEl>
                                              <p:pRg st="0" end="0"/>
                                            </p:txEl>
                                          </p:spTgt>
                                        </p:tgtEl>
                                      </p:cBhvr>
                                    </p:animEffect>
                                    <p:anim calcmode="lin" valueType="num">
                                      <p:cBhvr>
                                        <p:cTn id="48" dur="1000" fill="hold"/>
                                        <p:tgtEl>
                                          <p:spTgt spid="7177">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717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7176">
                                            <p:txEl>
                                              <p:pRg st="0" end="0"/>
                                            </p:txEl>
                                          </p:spTgt>
                                        </p:tgtEl>
                                        <p:attrNameLst>
                                          <p:attrName>style.visibility</p:attrName>
                                        </p:attrNameLst>
                                      </p:cBhvr>
                                      <p:to>
                                        <p:strVal val="visible"/>
                                      </p:to>
                                    </p:set>
                                    <p:animEffect transition="in" filter="fade">
                                      <p:cBhvr>
                                        <p:cTn id="54" dur="1000"/>
                                        <p:tgtEl>
                                          <p:spTgt spid="7176">
                                            <p:txEl>
                                              <p:pRg st="0" end="0"/>
                                            </p:txEl>
                                          </p:spTgt>
                                        </p:tgtEl>
                                      </p:cBhvr>
                                    </p:animEffect>
                                    <p:anim calcmode="lin" valueType="num">
                                      <p:cBhvr>
                                        <p:cTn id="55" dur="1000" fill="hold"/>
                                        <p:tgtEl>
                                          <p:spTgt spid="7176">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71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Characters</a:t>
            </a:r>
            <a:endParaRPr lang="en-US" dirty="0"/>
          </a:p>
        </p:txBody>
      </p:sp>
      <p:sp>
        <p:nvSpPr>
          <p:cNvPr id="3" name="Content Placeholder 2"/>
          <p:cNvSpPr>
            <a:spLocks noGrp="1"/>
          </p:cNvSpPr>
          <p:nvPr>
            <p:ph idx="1"/>
          </p:nvPr>
        </p:nvSpPr>
        <p:spPr>
          <a:xfrm>
            <a:off x="457200" y="1981200"/>
            <a:ext cx="8229600" cy="4327525"/>
          </a:xfrm>
        </p:spPr>
        <p:txBody>
          <a:bodyPr/>
          <a:lstStyle/>
          <a:p>
            <a:pPr eaLnBrk="1" hangingPunct="1"/>
            <a:r>
              <a:rPr lang="en-US" altLang="en-US" sz="2400" u="sng" dirty="0" smtClean="0"/>
              <a:t>Static characters </a:t>
            </a:r>
            <a:r>
              <a:rPr lang="en-US" altLang="en-US" sz="2400" dirty="0" smtClean="0"/>
              <a:t>remain the same. They DO NOT CHANGE much in the course of the story.</a:t>
            </a:r>
          </a:p>
          <a:p>
            <a:pPr eaLnBrk="1" hangingPunct="1"/>
            <a:r>
              <a:rPr lang="en-US" altLang="en-US" sz="2400" u="sng" dirty="0" smtClean="0"/>
              <a:t>Dynamic characters </a:t>
            </a:r>
            <a:r>
              <a:rPr lang="en-US" altLang="en-US" sz="2400" dirty="0" smtClean="0"/>
              <a:t>change as a result of events that occurred in the story.  Meaning, internal changes not external changes!!</a:t>
            </a:r>
            <a:br>
              <a:rPr lang="en-US" altLang="en-US" sz="2400" dirty="0" smtClean="0"/>
            </a:br>
            <a:endParaRPr lang="en-US" altLang="en-US" sz="2400" dirty="0" smtClean="0"/>
          </a:p>
          <a:p>
            <a:pPr eaLnBrk="1" hangingPunct="1"/>
            <a:r>
              <a:rPr lang="en-US" altLang="en-US" sz="2400" dirty="0" smtClean="0"/>
              <a:t>Let’s think about </a:t>
            </a:r>
            <a:r>
              <a:rPr lang="en-US" altLang="en-US" sz="2400" u="sng" dirty="0" smtClean="0"/>
              <a:t>The Hunger Games</a:t>
            </a:r>
            <a:r>
              <a:rPr lang="en-US" altLang="en-US" sz="2400" dirty="0" smtClean="0"/>
              <a:t>  book …</a:t>
            </a:r>
          </a:p>
        </p:txBody>
      </p:sp>
      <p:sp>
        <p:nvSpPr>
          <p:cNvPr id="8196" name="Text Placeholder 3"/>
          <p:cNvSpPr>
            <a:spLocks noGrp="1"/>
          </p:cNvSpPr>
          <p:nvPr>
            <p:ph type="body" idx="4294967295"/>
          </p:nvPr>
        </p:nvSpPr>
        <p:spPr>
          <a:xfrm>
            <a:off x="0" y="1535113"/>
            <a:ext cx="4040188" cy="750887"/>
          </a:xfrm>
        </p:spPr>
        <p:txBody>
          <a:bodyPr/>
          <a:lstStyle/>
          <a:p>
            <a:r>
              <a:rPr lang="en-US" altLang="en-US" smtClean="0">
                <a:latin typeface="Stencil" panose="040409050D0802020404" pitchFamily="82" charset="0"/>
              </a:rPr>
              <a:t>Static</a:t>
            </a:r>
            <a:r>
              <a:rPr lang="en-US" altLang="en-US" smtClean="0"/>
              <a:t> vs. </a:t>
            </a:r>
            <a:r>
              <a:rPr lang="en-US" altLang="en-US" smtClean="0">
                <a:latin typeface="Jokerman" panose="04090605060D06020702" pitchFamily="82" charset="0"/>
              </a:rPr>
              <a:t>Dynamic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Static vs. Dynamic</a:t>
            </a:r>
            <a:endParaRPr lang="en-US" dirty="0"/>
          </a:p>
        </p:txBody>
      </p:sp>
      <p:sp>
        <p:nvSpPr>
          <p:cNvPr id="6" name="Text Placeholder 5"/>
          <p:cNvSpPr>
            <a:spLocks noGrp="1"/>
          </p:cNvSpPr>
          <p:nvPr>
            <p:ph type="body" idx="1"/>
          </p:nvPr>
        </p:nvSpPr>
        <p:spPr>
          <a:xfrm>
            <a:off x="457200" y="1535113"/>
            <a:ext cx="4040188" cy="750887"/>
          </a:xfrm>
        </p:spPr>
        <p:txBody>
          <a:bodyPr/>
          <a:lstStyle/>
          <a:p>
            <a:pPr algn="ctr">
              <a:defRPr/>
            </a:pPr>
            <a:r>
              <a:rPr lang="en-US" dirty="0" smtClean="0"/>
              <a:t>Prim </a:t>
            </a:r>
            <a:r>
              <a:rPr lang="en-US" dirty="0" err="1" smtClean="0"/>
              <a:t>Everdeen</a:t>
            </a:r>
            <a:endParaRPr lang="en-US" dirty="0"/>
          </a:p>
        </p:txBody>
      </p:sp>
      <p:sp>
        <p:nvSpPr>
          <p:cNvPr id="8" name="Text Placeholder 7"/>
          <p:cNvSpPr>
            <a:spLocks noGrp="1"/>
          </p:cNvSpPr>
          <p:nvPr>
            <p:ph type="body" sz="half" idx="3"/>
          </p:nvPr>
        </p:nvSpPr>
        <p:spPr>
          <a:xfrm>
            <a:off x="4645025" y="1535113"/>
            <a:ext cx="4041775" cy="750887"/>
          </a:xfrm>
        </p:spPr>
        <p:txBody>
          <a:bodyPr/>
          <a:lstStyle/>
          <a:p>
            <a:pPr algn="ctr">
              <a:defRPr/>
            </a:pPr>
            <a:r>
              <a:rPr lang="en-US" dirty="0" err="1" smtClean="0"/>
              <a:t>Haymitch</a:t>
            </a:r>
            <a:r>
              <a:rPr lang="en-US" dirty="0" smtClean="0"/>
              <a:t> </a:t>
            </a:r>
            <a:r>
              <a:rPr lang="en-US" dirty="0" err="1" smtClean="0"/>
              <a:t>abernathy</a:t>
            </a:r>
            <a:endParaRPr lang="en-US" dirty="0"/>
          </a:p>
        </p:txBody>
      </p:sp>
      <p:sp>
        <p:nvSpPr>
          <p:cNvPr id="9221" name="Content Placeholder 6"/>
          <p:cNvSpPr>
            <a:spLocks noGrp="1"/>
          </p:cNvSpPr>
          <p:nvPr>
            <p:ph sz="quarter" idx="2"/>
          </p:nvPr>
        </p:nvSpPr>
        <p:spPr>
          <a:xfrm>
            <a:off x="4648200" y="2255838"/>
            <a:ext cx="4040188" cy="3763962"/>
          </a:xfrm>
        </p:spPr>
        <p:txBody>
          <a:bodyPr/>
          <a:lstStyle/>
          <a:p>
            <a:r>
              <a:rPr lang="en-US" altLang="en-US" sz="2000" smtClean="0"/>
              <a:t>Beginning of the novel is a drunk who has given up on helping others</a:t>
            </a:r>
          </a:p>
          <a:p>
            <a:r>
              <a:rPr lang="en-US" altLang="en-US" sz="2000" smtClean="0"/>
              <a:t>Later on he realizes his district has a chance and agrees to train the tributes</a:t>
            </a:r>
          </a:p>
        </p:txBody>
      </p:sp>
      <p:pic>
        <p:nvPicPr>
          <p:cNvPr id="92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76600"/>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019800" y="4343400"/>
            <a:ext cx="2624138" cy="1968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09800"/>
            <a:ext cx="40417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circle(in)">
                                      <p:cBhvr>
                                        <p:cTn id="7" dur="2000"/>
                                        <p:tgtEl>
                                          <p:spTgt spid="92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circle(in)">
                                      <p:cBhvr>
                                        <p:cTn id="12" dur="2000"/>
                                        <p:tgtEl>
                                          <p:spTgt spid="922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circle(in)">
                                      <p:cBhvr>
                                        <p:cTn id="17" dur="2000"/>
                                        <p:tgtEl>
                                          <p:spTgt spid="9221">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9223"/>
                                        </p:tgtEl>
                                        <p:attrNameLst>
                                          <p:attrName>style.visibility</p:attrName>
                                        </p:attrNameLst>
                                      </p:cBhvr>
                                      <p:to>
                                        <p:strVal val="visible"/>
                                      </p:to>
                                    </p:set>
                                    <p:animEffect transition="in" filter="circle(in)">
                                      <p:cBhvr>
                                        <p:cTn id="20" dur="20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a</a:t>
            </a:r>
            <a:r>
              <a:rPr lang="en-US" dirty="0" smtClean="0"/>
              <a:t>pplying knowledge …	</a:t>
            </a:r>
            <a:endParaRPr lang="en-US" dirty="0"/>
          </a:p>
        </p:txBody>
      </p:sp>
      <p:sp>
        <p:nvSpPr>
          <p:cNvPr id="10243" name="Content Placeholder 4"/>
          <p:cNvSpPr>
            <a:spLocks noGrp="1"/>
          </p:cNvSpPr>
          <p:nvPr>
            <p:ph idx="1"/>
          </p:nvPr>
        </p:nvSpPr>
        <p:spPr/>
        <p:txBody>
          <a:bodyPr/>
          <a:lstStyle/>
          <a:p>
            <a:r>
              <a:rPr lang="en-US" altLang="en-US" dirty="0" smtClean="0"/>
              <a:t>Think back to previous stories…</a:t>
            </a:r>
            <a:br>
              <a:rPr lang="en-US" altLang="en-US" dirty="0" smtClean="0"/>
            </a:br>
            <a:r>
              <a:rPr lang="en-US" altLang="en-US" sz="2400" dirty="0" smtClean="0"/>
              <a:t>- “Raymond’s Run”</a:t>
            </a:r>
            <a:br>
              <a:rPr lang="en-US" altLang="en-US" sz="2400" dirty="0" smtClean="0"/>
            </a:br>
            <a:r>
              <a:rPr lang="en-US" altLang="en-US" sz="2400" dirty="0" smtClean="0"/>
              <a:t>- “The Treasure of Lemon Brown”</a:t>
            </a:r>
            <a:br>
              <a:rPr lang="en-US" altLang="en-US" sz="2400" dirty="0" smtClean="0"/>
            </a:br>
            <a:r>
              <a:rPr lang="en-US" altLang="en-US" sz="2400" dirty="0" smtClean="0"/>
              <a:t>- “The Outsiders” or “Freak the Mighty”</a:t>
            </a:r>
            <a:br>
              <a:rPr lang="en-US" altLang="en-US" sz="2400" dirty="0" smtClean="0"/>
            </a:br>
            <a:r>
              <a:rPr lang="en-US" altLang="en-US" sz="2400" dirty="0" smtClean="0"/>
              <a:t>- “Life or Death” or “In the Margins”</a:t>
            </a:r>
            <a:r>
              <a:rPr lang="en-US" altLang="en-US" dirty="0" smtClean="0"/>
              <a:t/>
            </a:r>
            <a:br>
              <a:rPr lang="en-US" altLang="en-US" dirty="0" smtClean="0"/>
            </a:br>
            <a:endParaRPr lang="en-US" altLang="en-US" dirty="0" smtClean="0"/>
          </a:p>
          <a:p>
            <a:pPr lvl="1"/>
            <a:r>
              <a:rPr lang="en-US" altLang="en-US" dirty="0" smtClean="0"/>
              <a:t>Which character(s) were dynamic and </a:t>
            </a:r>
            <a:r>
              <a:rPr lang="en-US" altLang="en-US" i="1" dirty="0" smtClean="0"/>
              <a:t>changed</a:t>
            </a:r>
            <a:r>
              <a:rPr lang="en-US" altLang="en-US" dirty="0" smtClean="0"/>
              <a:t> and </a:t>
            </a:r>
            <a:r>
              <a:rPr lang="en-US" altLang="en-US" i="1" dirty="0" smtClean="0"/>
              <a:t>grew</a:t>
            </a:r>
            <a:r>
              <a:rPr lang="en-US" altLang="en-US" dirty="0" smtClean="0"/>
              <a:t> during the story? </a:t>
            </a:r>
          </a:p>
          <a:p>
            <a:pPr lvl="1"/>
            <a:r>
              <a:rPr lang="en-US" altLang="en-US" dirty="0" smtClean="0"/>
              <a:t>Which were static characters who experienced</a:t>
            </a:r>
            <a:r>
              <a:rPr lang="en-US" altLang="en-US" i="1" dirty="0" smtClean="0"/>
              <a:t> little change</a:t>
            </a:r>
            <a:r>
              <a:rPr lang="en-US" altLang="en-US" dirty="0" smtClean="0"/>
              <a:t> throughout the 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wipe(down)">
                                      <p:cBhvr>
                                        <p:cTn id="7" dur="500"/>
                                        <p:tgtEl>
                                          <p:spTgt spid="102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wipe(down)">
                                      <p:cBhvr>
                                        <p:cTn id="12"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Characters continued…</a:t>
            </a:r>
            <a:endParaRPr lang="en-US" dirty="0"/>
          </a:p>
        </p:txBody>
      </p:sp>
      <p:sp>
        <p:nvSpPr>
          <p:cNvPr id="8" name="Text Placeholder 7"/>
          <p:cNvSpPr>
            <a:spLocks noGrp="1"/>
          </p:cNvSpPr>
          <p:nvPr>
            <p:ph type="body" idx="1"/>
          </p:nvPr>
        </p:nvSpPr>
        <p:spPr>
          <a:xfrm>
            <a:off x="457200" y="1535113"/>
            <a:ext cx="4040188" cy="750887"/>
          </a:xfrm>
        </p:spPr>
        <p:txBody>
          <a:bodyPr/>
          <a:lstStyle/>
          <a:p>
            <a:pPr>
              <a:defRPr/>
            </a:pPr>
            <a:r>
              <a:rPr lang="en-US" altLang="en-US" dirty="0"/>
              <a:t>Flat vs. </a:t>
            </a:r>
            <a:r>
              <a:rPr lang="en-US" altLang="en-US" dirty="0" smtClean="0"/>
              <a:t>Round</a:t>
            </a:r>
            <a:endParaRPr lang="en-US" altLang="en-US" dirty="0"/>
          </a:p>
        </p:txBody>
      </p:sp>
      <p:sp>
        <p:nvSpPr>
          <p:cNvPr id="9" name="Text Placeholder 8"/>
          <p:cNvSpPr>
            <a:spLocks noGrp="1"/>
          </p:cNvSpPr>
          <p:nvPr>
            <p:ph type="body" sz="half" idx="3"/>
          </p:nvPr>
        </p:nvSpPr>
        <p:spPr>
          <a:xfrm>
            <a:off x="4645025" y="1535113"/>
            <a:ext cx="4041775" cy="750887"/>
          </a:xfrm>
        </p:spPr>
        <p:txBody>
          <a:bodyPr/>
          <a:lstStyle/>
          <a:p>
            <a:pPr>
              <a:defRPr/>
            </a:pPr>
            <a:endParaRPr lang="en-US"/>
          </a:p>
        </p:txBody>
      </p:sp>
      <p:sp>
        <p:nvSpPr>
          <p:cNvPr id="11269" name="Content Placeholder 2"/>
          <p:cNvSpPr>
            <a:spLocks noGrp="1"/>
          </p:cNvSpPr>
          <p:nvPr>
            <p:ph sz="quarter" idx="2"/>
          </p:nvPr>
        </p:nvSpPr>
        <p:spPr/>
        <p:txBody>
          <a:bodyPr/>
          <a:lstStyle/>
          <a:p>
            <a:pPr eaLnBrk="1" hangingPunct="1"/>
            <a:r>
              <a:rPr lang="en-US" altLang="en-US" u="sng" smtClean="0"/>
              <a:t>Flat characters </a:t>
            </a:r>
            <a:r>
              <a:rPr lang="en-US" altLang="en-US" smtClean="0"/>
              <a:t>are minor characters.  We only know 1-2 things about them.</a:t>
            </a:r>
            <a:br>
              <a:rPr lang="en-US" altLang="en-US" smtClean="0"/>
            </a:br>
            <a:endParaRPr lang="en-US" altLang="en-US" smtClean="0"/>
          </a:p>
          <a:p>
            <a:pPr eaLnBrk="1" hangingPunct="1"/>
            <a:r>
              <a:rPr lang="en-US" altLang="en-US" u="sng" smtClean="0"/>
              <a:t>Round characters </a:t>
            </a:r>
            <a:r>
              <a:rPr lang="en-US" altLang="en-US" smtClean="0"/>
              <a:t>are FULLY DEVELOPED characters that we know almost everything there is to know about them.</a:t>
            </a:r>
          </a:p>
          <a:p>
            <a:endParaRPr lang="en-US" altLang="en-US" smtClean="0"/>
          </a:p>
        </p:txBody>
      </p:sp>
      <p:sp>
        <p:nvSpPr>
          <p:cNvPr id="11270" name="Content Placeholder 9"/>
          <p:cNvSpPr>
            <a:spLocks noGrp="1"/>
          </p:cNvSpPr>
          <p:nvPr>
            <p:ph sz="quarter" idx="4"/>
          </p:nvPr>
        </p:nvSpPr>
        <p:spPr/>
        <p:txBody>
          <a:bodyPr/>
          <a:lstStyle/>
          <a:p>
            <a:endParaRPr lang="en-US" altLang="en-US" smtClean="0"/>
          </a:p>
        </p:txBody>
      </p:sp>
      <p:pic>
        <p:nvPicPr>
          <p:cNvPr id="7" name="Picture 5" descr="shrek with gi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238" y="1828800"/>
            <a:ext cx="3886200" cy="411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wipe(down)">
                                      <p:cBhvr>
                                        <p:cTn id="7" dur="580">
                                          <p:stCondLst>
                                            <p:cond delay="0"/>
                                          </p:stCondLst>
                                        </p:cTn>
                                        <p:tgtEl>
                                          <p:spTgt spid="11269">
                                            <p:txEl>
                                              <p:pRg st="0" end="0"/>
                                            </p:txEl>
                                          </p:spTgt>
                                        </p:tgtEl>
                                      </p:cBhvr>
                                    </p:animEffect>
                                    <p:anim calcmode="lin" valueType="num">
                                      <p:cBhvr>
                                        <p:cTn id="8" dur="1822" tmFilter="0,0; 0.14,0.36; 0.43,0.73; 0.71,0.91; 1.0,1.0">
                                          <p:stCondLst>
                                            <p:cond delay="0"/>
                                          </p:stCondLst>
                                        </p:cTn>
                                        <p:tgtEl>
                                          <p:spTgt spid="1126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6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6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6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6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69">
                                            <p:txEl>
                                              <p:pRg st="0" end="0"/>
                                            </p:txEl>
                                          </p:spTgt>
                                        </p:tgtEl>
                                      </p:cBhvr>
                                      <p:to x="100000" y="60000"/>
                                    </p:animScale>
                                    <p:animScale>
                                      <p:cBhvr>
                                        <p:cTn id="14" dur="166" decel="50000">
                                          <p:stCondLst>
                                            <p:cond delay="676"/>
                                          </p:stCondLst>
                                        </p:cTn>
                                        <p:tgtEl>
                                          <p:spTgt spid="11269">
                                            <p:txEl>
                                              <p:pRg st="0" end="0"/>
                                            </p:txEl>
                                          </p:spTgt>
                                        </p:tgtEl>
                                      </p:cBhvr>
                                      <p:to x="100000" y="100000"/>
                                    </p:animScale>
                                    <p:animScale>
                                      <p:cBhvr>
                                        <p:cTn id="15" dur="26">
                                          <p:stCondLst>
                                            <p:cond delay="1312"/>
                                          </p:stCondLst>
                                        </p:cTn>
                                        <p:tgtEl>
                                          <p:spTgt spid="11269">
                                            <p:txEl>
                                              <p:pRg st="0" end="0"/>
                                            </p:txEl>
                                          </p:spTgt>
                                        </p:tgtEl>
                                      </p:cBhvr>
                                      <p:to x="100000" y="80000"/>
                                    </p:animScale>
                                    <p:animScale>
                                      <p:cBhvr>
                                        <p:cTn id="16" dur="166" decel="50000">
                                          <p:stCondLst>
                                            <p:cond delay="1338"/>
                                          </p:stCondLst>
                                        </p:cTn>
                                        <p:tgtEl>
                                          <p:spTgt spid="11269">
                                            <p:txEl>
                                              <p:pRg st="0" end="0"/>
                                            </p:txEl>
                                          </p:spTgt>
                                        </p:tgtEl>
                                      </p:cBhvr>
                                      <p:to x="100000" y="100000"/>
                                    </p:animScale>
                                    <p:animScale>
                                      <p:cBhvr>
                                        <p:cTn id="17" dur="26">
                                          <p:stCondLst>
                                            <p:cond delay="1642"/>
                                          </p:stCondLst>
                                        </p:cTn>
                                        <p:tgtEl>
                                          <p:spTgt spid="11269">
                                            <p:txEl>
                                              <p:pRg st="0" end="0"/>
                                            </p:txEl>
                                          </p:spTgt>
                                        </p:tgtEl>
                                      </p:cBhvr>
                                      <p:to x="100000" y="90000"/>
                                    </p:animScale>
                                    <p:animScale>
                                      <p:cBhvr>
                                        <p:cTn id="18" dur="166" decel="50000">
                                          <p:stCondLst>
                                            <p:cond delay="1668"/>
                                          </p:stCondLst>
                                        </p:cTn>
                                        <p:tgtEl>
                                          <p:spTgt spid="11269">
                                            <p:txEl>
                                              <p:pRg st="0" end="0"/>
                                            </p:txEl>
                                          </p:spTgt>
                                        </p:tgtEl>
                                      </p:cBhvr>
                                      <p:to x="100000" y="100000"/>
                                    </p:animScale>
                                    <p:animScale>
                                      <p:cBhvr>
                                        <p:cTn id="19" dur="26">
                                          <p:stCondLst>
                                            <p:cond delay="1808"/>
                                          </p:stCondLst>
                                        </p:cTn>
                                        <p:tgtEl>
                                          <p:spTgt spid="11269">
                                            <p:txEl>
                                              <p:pRg st="0" end="0"/>
                                            </p:txEl>
                                          </p:spTgt>
                                        </p:tgtEl>
                                      </p:cBhvr>
                                      <p:to x="100000" y="95000"/>
                                    </p:animScale>
                                    <p:animScale>
                                      <p:cBhvr>
                                        <p:cTn id="20" dur="166" decel="50000">
                                          <p:stCondLst>
                                            <p:cond delay="1834"/>
                                          </p:stCondLst>
                                        </p:cTn>
                                        <p:tgtEl>
                                          <p:spTgt spid="1126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1269">
                                            <p:txEl>
                                              <p:pRg st="1" end="1"/>
                                            </p:txEl>
                                          </p:spTgt>
                                        </p:tgtEl>
                                        <p:attrNameLst>
                                          <p:attrName>style.visibility</p:attrName>
                                        </p:attrNameLst>
                                      </p:cBhvr>
                                      <p:to>
                                        <p:strVal val="visible"/>
                                      </p:to>
                                    </p:set>
                                    <p:animEffect transition="in" filter="wipe(down)">
                                      <p:cBhvr>
                                        <p:cTn id="25" dur="580">
                                          <p:stCondLst>
                                            <p:cond delay="0"/>
                                          </p:stCondLst>
                                        </p:cTn>
                                        <p:tgtEl>
                                          <p:spTgt spid="11269">
                                            <p:txEl>
                                              <p:pRg st="1" end="1"/>
                                            </p:txEl>
                                          </p:spTgt>
                                        </p:tgtEl>
                                      </p:cBhvr>
                                    </p:animEffect>
                                    <p:anim calcmode="lin" valueType="num">
                                      <p:cBhvr>
                                        <p:cTn id="26" dur="1822" tmFilter="0,0; 0.14,0.36; 0.43,0.73; 0.71,0.91; 1.0,1.0">
                                          <p:stCondLst>
                                            <p:cond delay="0"/>
                                          </p:stCondLst>
                                        </p:cTn>
                                        <p:tgtEl>
                                          <p:spTgt spid="1126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26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26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26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26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1269">
                                            <p:txEl>
                                              <p:pRg st="1" end="1"/>
                                            </p:txEl>
                                          </p:spTgt>
                                        </p:tgtEl>
                                      </p:cBhvr>
                                      <p:to x="100000" y="60000"/>
                                    </p:animScale>
                                    <p:animScale>
                                      <p:cBhvr>
                                        <p:cTn id="32" dur="166" decel="50000">
                                          <p:stCondLst>
                                            <p:cond delay="676"/>
                                          </p:stCondLst>
                                        </p:cTn>
                                        <p:tgtEl>
                                          <p:spTgt spid="11269">
                                            <p:txEl>
                                              <p:pRg st="1" end="1"/>
                                            </p:txEl>
                                          </p:spTgt>
                                        </p:tgtEl>
                                      </p:cBhvr>
                                      <p:to x="100000" y="100000"/>
                                    </p:animScale>
                                    <p:animScale>
                                      <p:cBhvr>
                                        <p:cTn id="33" dur="26">
                                          <p:stCondLst>
                                            <p:cond delay="1312"/>
                                          </p:stCondLst>
                                        </p:cTn>
                                        <p:tgtEl>
                                          <p:spTgt spid="11269">
                                            <p:txEl>
                                              <p:pRg st="1" end="1"/>
                                            </p:txEl>
                                          </p:spTgt>
                                        </p:tgtEl>
                                      </p:cBhvr>
                                      <p:to x="100000" y="80000"/>
                                    </p:animScale>
                                    <p:animScale>
                                      <p:cBhvr>
                                        <p:cTn id="34" dur="166" decel="50000">
                                          <p:stCondLst>
                                            <p:cond delay="1338"/>
                                          </p:stCondLst>
                                        </p:cTn>
                                        <p:tgtEl>
                                          <p:spTgt spid="11269">
                                            <p:txEl>
                                              <p:pRg st="1" end="1"/>
                                            </p:txEl>
                                          </p:spTgt>
                                        </p:tgtEl>
                                      </p:cBhvr>
                                      <p:to x="100000" y="100000"/>
                                    </p:animScale>
                                    <p:animScale>
                                      <p:cBhvr>
                                        <p:cTn id="35" dur="26">
                                          <p:stCondLst>
                                            <p:cond delay="1642"/>
                                          </p:stCondLst>
                                        </p:cTn>
                                        <p:tgtEl>
                                          <p:spTgt spid="11269">
                                            <p:txEl>
                                              <p:pRg st="1" end="1"/>
                                            </p:txEl>
                                          </p:spTgt>
                                        </p:tgtEl>
                                      </p:cBhvr>
                                      <p:to x="100000" y="90000"/>
                                    </p:animScale>
                                    <p:animScale>
                                      <p:cBhvr>
                                        <p:cTn id="36" dur="166" decel="50000">
                                          <p:stCondLst>
                                            <p:cond delay="1668"/>
                                          </p:stCondLst>
                                        </p:cTn>
                                        <p:tgtEl>
                                          <p:spTgt spid="11269">
                                            <p:txEl>
                                              <p:pRg st="1" end="1"/>
                                            </p:txEl>
                                          </p:spTgt>
                                        </p:tgtEl>
                                      </p:cBhvr>
                                      <p:to x="100000" y="100000"/>
                                    </p:animScale>
                                    <p:animScale>
                                      <p:cBhvr>
                                        <p:cTn id="37" dur="26">
                                          <p:stCondLst>
                                            <p:cond delay="1808"/>
                                          </p:stCondLst>
                                        </p:cTn>
                                        <p:tgtEl>
                                          <p:spTgt spid="11269">
                                            <p:txEl>
                                              <p:pRg st="1" end="1"/>
                                            </p:txEl>
                                          </p:spTgt>
                                        </p:tgtEl>
                                      </p:cBhvr>
                                      <p:to x="100000" y="95000"/>
                                    </p:animScale>
                                    <p:animScale>
                                      <p:cBhvr>
                                        <p:cTn id="38" dur="166" decel="50000">
                                          <p:stCondLst>
                                            <p:cond delay="1834"/>
                                          </p:stCondLst>
                                        </p:cTn>
                                        <p:tgtEl>
                                          <p:spTgt spid="11269">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437</TotalTime>
  <Words>735</Words>
  <Application>Microsoft Office PowerPoint</Application>
  <PresentationFormat>On-screen Show (4:3)</PresentationFormat>
  <Paragraphs>81</Paragraphs>
  <Slides>16</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Book Antiqua</vt:lpstr>
      <vt:lpstr>Jokerman</vt:lpstr>
      <vt:lpstr>Lucida Sans</vt:lpstr>
      <vt:lpstr>Stencil</vt:lpstr>
      <vt:lpstr>Times New Roman</vt:lpstr>
      <vt:lpstr>Wingdings</vt:lpstr>
      <vt:lpstr>Wingdings 2</vt:lpstr>
      <vt:lpstr>Wingdings 3</vt:lpstr>
      <vt:lpstr>Apex</vt:lpstr>
      <vt:lpstr>Skill Focus:  flashback, Foreshadowing, static &amp; dynamic characters , irony</vt:lpstr>
      <vt:lpstr>Flashback</vt:lpstr>
      <vt:lpstr>Foreshadow</vt:lpstr>
      <vt:lpstr>Characters</vt:lpstr>
      <vt:lpstr>Characters </vt:lpstr>
      <vt:lpstr>Characters</vt:lpstr>
      <vt:lpstr>Static vs. Dynamic</vt:lpstr>
      <vt:lpstr>applying knowledge … </vt:lpstr>
      <vt:lpstr>Characters continued…</vt:lpstr>
      <vt:lpstr>Irony</vt:lpstr>
      <vt:lpstr>Irony practice</vt:lpstr>
      <vt:lpstr>Irony practice</vt:lpstr>
      <vt:lpstr>Irony practice</vt:lpstr>
      <vt:lpstr>Irony practice</vt:lpstr>
      <vt:lpstr>Irony practice</vt:lpstr>
      <vt:lpstr>Irony practice</vt:lpstr>
    </vt:vector>
  </TitlesOfParts>
  <Company>Virginia Beach City Public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 Focus:  Theme, Symbols, Characters, Foreshadow, &amp; Point of View</dc:title>
  <dc:creator>Jennifer J. Harrell</dc:creator>
  <cp:lastModifiedBy>Julie</cp:lastModifiedBy>
  <cp:revision>29</cp:revision>
  <cp:lastPrinted>2014-10-22T21:36:53Z</cp:lastPrinted>
  <dcterms:created xsi:type="dcterms:W3CDTF">2010-09-27T14:15:50Z</dcterms:created>
  <dcterms:modified xsi:type="dcterms:W3CDTF">2015-11-20T18:18:17Z</dcterms:modified>
</cp:coreProperties>
</file>