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64" r:id="rId3"/>
    <p:sldId id="262" r:id="rId4"/>
    <p:sldId id="271" r:id="rId5"/>
    <p:sldId id="270" r:id="rId6"/>
    <p:sldId id="260" r:id="rId7"/>
    <p:sldId id="267" r:id="rId8"/>
    <p:sldId id="265" r:id="rId9"/>
    <p:sldId id="279" r:id="rId10"/>
    <p:sldId id="280" r:id="rId11"/>
    <p:sldId id="266" r:id="rId12"/>
    <p:sldId id="272" r:id="rId13"/>
    <p:sldId id="281" r:id="rId14"/>
    <p:sldId id="282" r:id="rId15"/>
    <p:sldId id="273" r:id="rId16"/>
    <p:sldId id="274" r:id="rId17"/>
    <p:sldId id="275" r:id="rId18"/>
    <p:sldId id="276" r:id="rId19"/>
    <p:sldId id="277" r:id="rId20"/>
    <p:sldId id="278" r:id="rId2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2A0F610-A5F3-481F-AD7E-BE33F2B2F82C}" type="datetimeFigureOut">
              <a:rPr lang="en-US" smtClean="0"/>
              <a:t>11/25/2015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8E28BB8A-4D17-42BC-AD9C-D3F9817B1C73}" type="slidenum">
              <a:rPr lang="en-US" smtClean="0"/>
              <a:t>‹#›</a:t>
            </a:fld>
            <a:endParaRPr lang="en-US"/>
          </a:p>
        </p:txBody>
      </p:sp>
    </p:spTree>
    <p:extLst>
      <p:ext uri="{BB962C8B-B14F-4D97-AF65-F5344CB8AC3E}">
        <p14:creationId xmlns:p14="http://schemas.microsoft.com/office/powerpoint/2010/main" val="3482815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E7875D6-72DC-42CD-85A4-6AE1881B0F29}" type="datetimeFigureOut">
              <a:rPr lang="en-US"/>
              <a:pPr>
                <a:defRPr/>
              </a:pPr>
              <a:t>11/25/2015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B91A14-741D-4055-B19F-87C686CF5C39}" type="slidenum">
              <a:rPr lang="en-US" altLang="en-US"/>
              <a:pPr>
                <a:defRPr/>
              </a:pPr>
              <a:t>‹#›</a:t>
            </a:fld>
            <a:endParaRPr lang="en-US" altLang="en-US"/>
          </a:p>
        </p:txBody>
      </p:sp>
    </p:spTree>
    <p:extLst>
      <p:ext uri="{BB962C8B-B14F-4D97-AF65-F5344CB8AC3E}">
        <p14:creationId xmlns:p14="http://schemas.microsoft.com/office/powerpoint/2010/main" val="194130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4CBC1DA-5C36-4F17-94F6-C88D957DAAB3}" type="datetimeFigureOut">
              <a:rPr lang="en-US"/>
              <a:pPr>
                <a:defRPr/>
              </a:pPr>
              <a:t>11/25/2015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3CAB23-D738-4132-9BF7-B17C1535978A}" type="slidenum">
              <a:rPr lang="en-US" altLang="en-US"/>
              <a:pPr>
                <a:defRPr/>
              </a:pPr>
              <a:t>‹#›</a:t>
            </a:fld>
            <a:endParaRPr lang="en-US" altLang="en-US"/>
          </a:p>
        </p:txBody>
      </p:sp>
    </p:spTree>
    <p:extLst>
      <p:ext uri="{BB962C8B-B14F-4D97-AF65-F5344CB8AC3E}">
        <p14:creationId xmlns:p14="http://schemas.microsoft.com/office/powerpoint/2010/main" val="30915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49AEC0-C04B-4463-8307-506B428C446B}" type="datetimeFigureOut">
              <a:rPr lang="en-US"/>
              <a:pPr>
                <a:defRPr/>
              </a:pPr>
              <a:t>11/25/2015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9D53971-ABDF-46C6-B43A-27997C756288}" type="slidenum">
              <a:rPr lang="en-US" altLang="en-US"/>
              <a:pPr>
                <a:defRPr/>
              </a:pPr>
              <a:t>‹#›</a:t>
            </a:fld>
            <a:endParaRPr lang="en-US" altLang="en-US"/>
          </a:p>
        </p:txBody>
      </p:sp>
    </p:spTree>
    <p:extLst>
      <p:ext uri="{BB962C8B-B14F-4D97-AF65-F5344CB8AC3E}">
        <p14:creationId xmlns:p14="http://schemas.microsoft.com/office/powerpoint/2010/main" val="162566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BED4960-4B84-4E60-9B6B-A54C3DB91B24}" type="datetimeFigureOut">
              <a:rPr lang="en-US"/>
              <a:pPr>
                <a:defRPr/>
              </a:pPr>
              <a:t>11/25/2015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28C464-550F-45C9-91ED-335DBD4F6295}" type="slidenum">
              <a:rPr lang="en-US" altLang="en-US"/>
              <a:pPr>
                <a:defRPr/>
              </a:pPr>
              <a:t>‹#›</a:t>
            </a:fld>
            <a:endParaRPr lang="en-US" altLang="en-US"/>
          </a:p>
        </p:txBody>
      </p:sp>
    </p:spTree>
    <p:extLst>
      <p:ext uri="{BB962C8B-B14F-4D97-AF65-F5344CB8AC3E}">
        <p14:creationId xmlns:p14="http://schemas.microsoft.com/office/powerpoint/2010/main" val="44080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D28610-EB48-47D7-A148-ED5FF8040BCE}" type="datetimeFigureOut">
              <a:rPr lang="en-US"/>
              <a:pPr>
                <a:defRPr/>
              </a:pPr>
              <a:t>11/25/2015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99A2868-E968-4D96-B960-44EED6983BEF}" type="slidenum">
              <a:rPr lang="en-US" altLang="en-US"/>
              <a:pPr>
                <a:defRPr/>
              </a:pPr>
              <a:t>‹#›</a:t>
            </a:fld>
            <a:endParaRPr lang="en-US" altLang="en-US"/>
          </a:p>
        </p:txBody>
      </p:sp>
    </p:spTree>
    <p:extLst>
      <p:ext uri="{BB962C8B-B14F-4D97-AF65-F5344CB8AC3E}">
        <p14:creationId xmlns:p14="http://schemas.microsoft.com/office/powerpoint/2010/main" val="30870915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DA30D24-523E-4896-8AB9-A8FF77C6FEE1}" type="datetimeFigureOut">
              <a:rPr lang="en-US"/>
              <a:pPr>
                <a:defRPr/>
              </a:pPr>
              <a:t>11/25/2015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90B8228-C220-48DD-97DC-4060F57160F2}" type="slidenum">
              <a:rPr lang="en-US" altLang="en-US"/>
              <a:pPr>
                <a:defRPr/>
              </a:pPr>
              <a:t>‹#›</a:t>
            </a:fld>
            <a:endParaRPr lang="en-US" altLang="en-US"/>
          </a:p>
        </p:txBody>
      </p:sp>
    </p:spTree>
    <p:extLst>
      <p:ext uri="{BB962C8B-B14F-4D97-AF65-F5344CB8AC3E}">
        <p14:creationId xmlns:p14="http://schemas.microsoft.com/office/powerpoint/2010/main" val="130291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A001D47-4564-4E75-BBAA-842BBADE0330}" type="datetimeFigureOut">
              <a:rPr lang="en-US"/>
              <a:pPr>
                <a:defRPr/>
              </a:pPr>
              <a:t>11/25/2015</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06F60E3-62F5-4CDF-9894-9EE92028C0E1}" type="slidenum">
              <a:rPr lang="en-US" altLang="en-US"/>
              <a:pPr>
                <a:defRPr/>
              </a:pPr>
              <a:t>‹#›</a:t>
            </a:fld>
            <a:endParaRPr lang="en-US" altLang="en-US"/>
          </a:p>
        </p:txBody>
      </p:sp>
    </p:spTree>
    <p:extLst>
      <p:ext uri="{BB962C8B-B14F-4D97-AF65-F5344CB8AC3E}">
        <p14:creationId xmlns:p14="http://schemas.microsoft.com/office/powerpoint/2010/main" val="323439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1AF1B4C-63E8-4A91-AF0C-3B4BE2C43EE3}" type="datetimeFigureOut">
              <a:rPr lang="en-US"/>
              <a:pPr>
                <a:defRPr/>
              </a:pPr>
              <a:t>11/25/2015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853724-821F-43E3-B50A-E4386FA066C8}" type="slidenum">
              <a:rPr lang="en-US" altLang="en-US"/>
              <a:pPr>
                <a:defRPr/>
              </a:pPr>
              <a:t>‹#›</a:t>
            </a:fld>
            <a:endParaRPr lang="en-US" altLang="en-US"/>
          </a:p>
        </p:txBody>
      </p:sp>
    </p:spTree>
    <p:extLst>
      <p:ext uri="{BB962C8B-B14F-4D97-AF65-F5344CB8AC3E}">
        <p14:creationId xmlns:p14="http://schemas.microsoft.com/office/powerpoint/2010/main" val="129008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881B15F-4D17-4B8C-AF07-0C675DEBF347}" type="datetimeFigureOut">
              <a:rPr lang="en-US"/>
              <a:pPr>
                <a:defRPr/>
              </a:pPr>
              <a:t>11/25/2015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917168D-3CE2-48C4-A8ED-1F5A87D4E9D3}" type="slidenum">
              <a:rPr lang="en-US" altLang="en-US"/>
              <a:pPr>
                <a:defRPr/>
              </a:pPr>
              <a:t>‹#›</a:t>
            </a:fld>
            <a:endParaRPr lang="en-US" altLang="en-US"/>
          </a:p>
        </p:txBody>
      </p:sp>
    </p:spTree>
    <p:extLst>
      <p:ext uri="{BB962C8B-B14F-4D97-AF65-F5344CB8AC3E}">
        <p14:creationId xmlns:p14="http://schemas.microsoft.com/office/powerpoint/2010/main" val="34170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8BE7C8-BE6B-42E3-B848-CC38B7DA3F55}" type="datetimeFigureOut">
              <a:rPr lang="en-US"/>
              <a:pPr>
                <a:defRPr/>
              </a:pPr>
              <a:t>11/25/2015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0EBE298-016B-4A25-B11C-33BB64047BDB}" type="slidenum">
              <a:rPr lang="en-US" altLang="en-US"/>
              <a:pPr>
                <a:defRPr/>
              </a:pPr>
              <a:t>‹#›</a:t>
            </a:fld>
            <a:endParaRPr lang="en-US" altLang="en-US"/>
          </a:p>
        </p:txBody>
      </p:sp>
    </p:spTree>
    <p:extLst>
      <p:ext uri="{BB962C8B-B14F-4D97-AF65-F5344CB8AC3E}">
        <p14:creationId xmlns:p14="http://schemas.microsoft.com/office/powerpoint/2010/main" val="363920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C949B72-0EFD-408A-8EC1-07A51F1837E4}" type="datetimeFigureOut">
              <a:rPr lang="en-US"/>
              <a:pPr>
                <a:defRPr/>
              </a:pPr>
              <a:t>11/25/2015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1C9AE42-88B0-46EE-86B2-84822F19E475}" type="slidenum">
              <a:rPr lang="en-US" altLang="en-US"/>
              <a:pPr>
                <a:defRPr/>
              </a:pPr>
              <a:t>‹#›</a:t>
            </a:fld>
            <a:endParaRPr lang="en-US" altLang="en-US"/>
          </a:p>
        </p:txBody>
      </p:sp>
    </p:spTree>
    <p:extLst>
      <p:ext uri="{BB962C8B-B14F-4D97-AF65-F5344CB8AC3E}">
        <p14:creationId xmlns:p14="http://schemas.microsoft.com/office/powerpoint/2010/main" val="300268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28B9B85-645A-433D-A982-1298B7463A2B}" type="datetimeFigureOut">
              <a:rPr lang="en-US"/>
              <a:pPr>
                <a:defRPr/>
              </a:pPr>
              <a:t>11/25/2015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83B61746-7A28-4535-A489-9A61B19A8D9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43"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viewpure.com/TTQ-bt5IA3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3.wav"/><Relationship Id="rId7"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audio" Target="../media/audio4.wav"/><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t>Skill Focus: </a:t>
            </a:r>
            <a:br>
              <a:rPr lang="en-US" dirty="0" smtClean="0"/>
            </a:br>
            <a:r>
              <a:rPr lang="en-US" sz="3600" dirty="0" smtClean="0"/>
              <a:t>flashback, Foreshadowing, static &amp; dynamic characters</a:t>
            </a:r>
            <a:r>
              <a:rPr lang="en-US" sz="3600" dirty="0"/>
              <a:t> , irony</a:t>
            </a:r>
          </a:p>
        </p:txBody>
      </p:sp>
      <p:sp>
        <p:nvSpPr>
          <p:cNvPr id="3075" name="Subtitle 2"/>
          <p:cNvSpPr>
            <a:spLocks noGrp="1"/>
          </p:cNvSpPr>
          <p:nvPr>
            <p:ph type="subTitle" idx="1"/>
          </p:nvPr>
        </p:nvSpPr>
        <p:spPr>
          <a:xfrm>
            <a:off x="1371600" y="3332163"/>
            <a:ext cx="6400800" cy="1752600"/>
          </a:xfrm>
        </p:spPr>
        <p:txBody>
          <a:bodyPr/>
          <a:lstStyle/>
          <a:p>
            <a:pPr eaLnBrk="1" hangingPunct="1"/>
            <a:r>
              <a:rPr lang="en-US" altLang="en-US" smtClean="0"/>
              <a:t>8.5.15, 8.5.17, 8.5.7, 8.5.10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a</a:t>
            </a:r>
            <a:r>
              <a:rPr lang="en-US" dirty="0" smtClean="0"/>
              <a:t>pplying knowledge …	</a:t>
            </a:r>
            <a:endParaRPr lang="en-US" dirty="0"/>
          </a:p>
        </p:txBody>
      </p:sp>
      <p:sp>
        <p:nvSpPr>
          <p:cNvPr id="10243" name="Content Placeholder 4"/>
          <p:cNvSpPr>
            <a:spLocks noGrp="1"/>
          </p:cNvSpPr>
          <p:nvPr>
            <p:ph idx="1"/>
          </p:nvPr>
        </p:nvSpPr>
        <p:spPr/>
        <p:txBody>
          <a:bodyPr/>
          <a:lstStyle/>
          <a:p>
            <a:r>
              <a:rPr lang="en-US" altLang="en-US" dirty="0" smtClean="0"/>
              <a:t>Think back to previous stories…</a:t>
            </a:r>
            <a:br>
              <a:rPr lang="en-US" altLang="en-US" dirty="0" smtClean="0"/>
            </a:br>
            <a:r>
              <a:rPr lang="en-US" altLang="en-US" sz="2400" dirty="0" smtClean="0"/>
              <a:t>- “The Treasure of Lemon Brown”</a:t>
            </a:r>
          </a:p>
          <a:p>
            <a:pPr lvl="1"/>
            <a:r>
              <a:rPr lang="en-US" altLang="en-US" sz="2000" dirty="0" smtClean="0"/>
              <a:t>Greg would be dynamic because internally he realizes that his attitude towards his dad and school is wrong.  He learns this through his interactions with Lemon Brown.</a:t>
            </a:r>
          </a:p>
          <a:p>
            <a:pPr lvl="1"/>
            <a:r>
              <a:rPr lang="en-US" altLang="en-US" sz="2000" dirty="0" smtClean="0"/>
              <a:t>Lemon Brown, even though he is a MAIN character, he is static.  He stays the nice homeless man the entire time.  So, even if a character is a MAIN character, doesn’t mean they have to change.</a:t>
            </a:r>
          </a:p>
          <a:p>
            <a:pPr lvl="1"/>
            <a:r>
              <a:rPr lang="en-US" altLang="en-US" sz="2000" dirty="0" smtClean="0"/>
              <a:t>Greg’s father, we know enough to characterize him as static.  He is tough on Greg throughout the story because he wants a better life for his son.</a:t>
            </a:r>
            <a:br>
              <a:rPr lang="en-US" altLang="en-US" sz="2000" dirty="0" smtClean="0"/>
            </a:b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371800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Characters continued…</a:t>
            </a:r>
            <a:endParaRPr lang="en-US" dirty="0"/>
          </a:p>
        </p:txBody>
      </p:sp>
      <p:sp>
        <p:nvSpPr>
          <p:cNvPr id="8" name="Text Placeholder 7"/>
          <p:cNvSpPr>
            <a:spLocks noGrp="1"/>
          </p:cNvSpPr>
          <p:nvPr>
            <p:ph type="body" idx="1"/>
          </p:nvPr>
        </p:nvSpPr>
        <p:spPr>
          <a:xfrm>
            <a:off x="457200" y="1535113"/>
            <a:ext cx="4040188" cy="750887"/>
          </a:xfrm>
        </p:spPr>
        <p:txBody>
          <a:bodyPr/>
          <a:lstStyle/>
          <a:p>
            <a:pPr>
              <a:defRPr/>
            </a:pPr>
            <a:r>
              <a:rPr lang="en-US" altLang="en-US" dirty="0"/>
              <a:t>Flat vs. </a:t>
            </a:r>
            <a:r>
              <a:rPr lang="en-US" altLang="en-US" dirty="0" smtClean="0"/>
              <a:t>Round</a:t>
            </a:r>
            <a:endParaRPr lang="en-US" altLang="en-US" dirty="0"/>
          </a:p>
        </p:txBody>
      </p:sp>
      <p:sp>
        <p:nvSpPr>
          <p:cNvPr id="9" name="Text Placeholder 8"/>
          <p:cNvSpPr>
            <a:spLocks noGrp="1"/>
          </p:cNvSpPr>
          <p:nvPr>
            <p:ph type="body" sz="half" idx="3"/>
          </p:nvPr>
        </p:nvSpPr>
        <p:spPr>
          <a:xfrm>
            <a:off x="4645025" y="1535113"/>
            <a:ext cx="4041775" cy="750887"/>
          </a:xfrm>
        </p:spPr>
        <p:txBody>
          <a:bodyPr/>
          <a:lstStyle/>
          <a:p>
            <a:pPr>
              <a:defRPr/>
            </a:pPr>
            <a:endParaRPr lang="en-US"/>
          </a:p>
        </p:txBody>
      </p:sp>
      <p:sp>
        <p:nvSpPr>
          <p:cNvPr id="11269" name="Content Placeholder 2"/>
          <p:cNvSpPr>
            <a:spLocks noGrp="1"/>
          </p:cNvSpPr>
          <p:nvPr>
            <p:ph sz="quarter" idx="2"/>
          </p:nvPr>
        </p:nvSpPr>
        <p:spPr/>
        <p:txBody>
          <a:bodyPr/>
          <a:lstStyle/>
          <a:p>
            <a:pPr eaLnBrk="1" hangingPunct="1"/>
            <a:r>
              <a:rPr lang="en-US" altLang="en-US" u="sng" smtClean="0"/>
              <a:t>Flat characters </a:t>
            </a:r>
            <a:r>
              <a:rPr lang="en-US" altLang="en-US" smtClean="0"/>
              <a:t>are minor characters.  We only know 1-2 things about them.</a:t>
            </a:r>
            <a:br>
              <a:rPr lang="en-US" altLang="en-US" smtClean="0"/>
            </a:br>
            <a:endParaRPr lang="en-US" altLang="en-US" smtClean="0"/>
          </a:p>
          <a:p>
            <a:pPr eaLnBrk="1" hangingPunct="1"/>
            <a:r>
              <a:rPr lang="en-US" altLang="en-US" u="sng" smtClean="0"/>
              <a:t>Round characters </a:t>
            </a:r>
            <a:r>
              <a:rPr lang="en-US" altLang="en-US" smtClean="0"/>
              <a:t>are FULLY DEVELOPED characters that we know almost everything there is to know about them.</a:t>
            </a:r>
          </a:p>
          <a:p>
            <a:endParaRPr lang="en-US" altLang="en-US" smtClean="0"/>
          </a:p>
        </p:txBody>
      </p:sp>
      <p:sp>
        <p:nvSpPr>
          <p:cNvPr id="11270" name="Content Placeholder 9"/>
          <p:cNvSpPr>
            <a:spLocks noGrp="1"/>
          </p:cNvSpPr>
          <p:nvPr>
            <p:ph sz="quarter" idx="4"/>
          </p:nvPr>
        </p:nvSpPr>
        <p:spPr/>
        <p:txBody>
          <a:bodyPr/>
          <a:lstStyle/>
          <a:p>
            <a:endParaRPr lang="en-US" altLang="en-US" smtClean="0"/>
          </a:p>
        </p:txBody>
      </p:sp>
      <p:pic>
        <p:nvPicPr>
          <p:cNvPr id="7" name="Picture 5" descr="shrek with gi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238" y="1828800"/>
            <a:ext cx="3886200" cy="411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down)">
                                      <p:cBhvr>
                                        <p:cTn id="7" dur="580">
                                          <p:stCondLst>
                                            <p:cond delay="0"/>
                                          </p:stCondLst>
                                        </p:cTn>
                                        <p:tgtEl>
                                          <p:spTgt spid="11269">
                                            <p:txEl>
                                              <p:pRg st="0" end="0"/>
                                            </p:txEl>
                                          </p:spTgt>
                                        </p:tgtEl>
                                      </p:cBhvr>
                                    </p:animEffect>
                                    <p:anim calcmode="lin" valueType="num">
                                      <p:cBhvr>
                                        <p:cTn id="8" dur="1822" tmFilter="0,0; 0.14,0.36; 0.43,0.73; 0.71,0.91; 1.0,1.0">
                                          <p:stCondLst>
                                            <p:cond delay="0"/>
                                          </p:stCondLst>
                                        </p:cTn>
                                        <p:tgtEl>
                                          <p:spTgt spid="1126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9">
                                            <p:txEl>
                                              <p:pRg st="0" end="0"/>
                                            </p:txEl>
                                          </p:spTgt>
                                        </p:tgtEl>
                                      </p:cBhvr>
                                      <p:to x="100000" y="60000"/>
                                    </p:animScale>
                                    <p:animScale>
                                      <p:cBhvr>
                                        <p:cTn id="14" dur="166" decel="50000">
                                          <p:stCondLst>
                                            <p:cond delay="676"/>
                                          </p:stCondLst>
                                        </p:cTn>
                                        <p:tgtEl>
                                          <p:spTgt spid="11269">
                                            <p:txEl>
                                              <p:pRg st="0" end="0"/>
                                            </p:txEl>
                                          </p:spTgt>
                                        </p:tgtEl>
                                      </p:cBhvr>
                                      <p:to x="100000" y="100000"/>
                                    </p:animScale>
                                    <p:animScale>
                                      <p:cBhvr>
                                        <p:cTn id="15" dur="26">
                                          <p:stCondLst>
                                            <p:cond delay="1312"/>
                                          </p:stCondLst>
                                        </p:cTn>
                                        <p:tgtEl>
                                          <p:spTgt spid="11269">
                                            <p:txEl>
                                              <p:pRg st="0" end="0"/>
                                            </p:txEl>
                                          </p:spTgt>
                                        </p:tgtEl>
                                      </p:cBhvr>
                                      <p:to x="100000" y="80000"/>
                                    </p:animScale>
                                    <p:animScale>
                                      <p:cBhvr>
                                        <p:cTn id="16" dur="166" decel="50000">
                                          <p:stCondLst>
                                            <p:cond delay="1338"/>
                                          </p:stCondLst>
                                        </p:cTn>
                                        <p:tgtEl>
                                          <p:spTgt spid="11269">
                                            <p:txEl>
                                              <p:pRg st="0" end="0"/>
                                            </p:txEl>
                                          </p:spTgt>
                                        </p:tgtEl>
                                      </p:cBhvr>
                                      <p:to x="100000" y="100000"/>
                                    </p:animScale>
                                    <p:animScale>
                                      <p:cBhvr>
                                        <p:cTn id="17" dur="26">
                                          <p:stCondLst>
                                            <p:cond delay="1642"/>
                                          </p:stCondLst>
                                        </p:cTn>
                                        <p:tgtEl>
                                          <p:spTgt spid="11269">
                                            <p:txEl>
                                              <p:pRg st="0" end="0"/>
                                            </p:txEl>
                                          </p:spTgt>
                                        </p:tgtEl>
                                      </p:cBhvr>
                                      <p:to x="100000" y="90000"/>
                                    </p:animScale>
                                    <p:animScale>
                                      <p:cBhvr>
                                        <p:cTn id="18" dur="166" decel="50000">
                                          <p:stCondLst>
                                            <p:cond delay="1668"/>
                                          </p:stCondLst>
                                        </p:cTn>
                                        <p:tgtEl>
                                          <p:spTgt spid="11269">
                                            <p:txEl>
                                              <p:pRg st="0" end="0"/>
                                            </p:txEl>
                                          </p:spTgt>
                                        </p:tgtEl>
                                      </p:cBhvr>
                                      <p:to x="100000" y="100000"/>
                                    </p:animScale>
                                    <p:animScale>
                                      <p:cBhvr>
                                        <p:cTn id="19" dur="26">
                                          <p:stCondLst>
                                            <p:cond delay="1808"/>
                                          </p:stCondLst>
                                        </p:cTn>
                                        <p:tgtEl>
                                          <p:spTgt spid="11269">
                                            <p:txEl>
                                              <p:pRg st="0" end="0"/>
                                            </p:txEl>
                                          </p:spTgt>
                                        </p:tgtEl>
                                      </p:cBhvr>
                                      <p:to x="100000" y="95000"/>
                                    </p:animScale>
                                    <p:animScale>
                                      <p:cBhvr>
                                        <p:cTn id="20" dur="166" decel="50000">
                                          <p:stCondLst>
                                            <p:cond delay="1834"/>
                                          </p:stCondLst>
                                        </p:cTn>
                                        <p:tgtEl>
                                          <p:spTgt spid="1126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1269">
                                            <p:txEl>
                                              <p:pRg st="1" end="1"/>
                                            </p:txEl>
                                          </p:spTgt>
                                        </p:tgtEl>
                                        <p:attrNameLst>
                                          <p:attrName>style.visibility</p:attrName>
                                        </p:attrNameLst>
                                      </p:cBhvr>
                                      <p:to>
                                        <p:strVal val="visible"/>
                                      </p:to>
                                    </p:set>
                                    <p:animEffect transition="in" filter="wipe(down)">
                                      <p:cBhvr>
                                        <p:cTn id="25" dur="580">
                                          <p:stCondLst>
                                            <p:cond delay="0"/>
                                          </p:stCondLst>
                                        </p:cTn>
                                        <p:tgtEl>
                                          <p:spTgt spid="11269">
                                            <p:txEl>
                                              <p:pRg st="1" end="1"/>
                                            </p:txEl>
                                          </p:spTgt>
                                        </p:tgtEl>
                                      </p:cBhvr>
                                    </p:animEffect>
                                    <p:anim calcmode="lin" valueType="num">
                                      <p:cBhvr>
                                        <p:cTn id="26" dur="1822" tmFilter="0,0; 0.14,0.36; 0.43,0.73; 0.71,0.91; 1.0,1.0">
                                          <p:stCondLst>
                                            <p:cond delay="0"/>
                                          </p:stCondLst>
                                        </p:cTn>
                                        <p:tgtEl>
                                          <p:spTgt spid="1126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26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26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26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26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1269">
                                            <p:txEl>
                                              <p:pRg st="1" end="1"/>
                                            </p:txEl>
                                          </p:spTgt>
                                        </p:tgtEl>
                                      </p:cBhvr>
                                      <p:to x="100000" y="60000"/>
                                    </p:animScale>
                                    <p:animScale>
                                      <p:cBhvr>
                                        <p:cTn id="32" dur="166" decel="50000">
                                          <p:stCondLst>
                                            <p:cond delay="676"/>
                                          </p:stCondLst>
                                        </p:cTn>
                                        <p:tgtEl>
                                          <p:spTgt spid="11269">
                                            <p:txEl>
                                              <p:pRg st="1" end="1"/>
                                            </p:txEl>
                                          </p:spTgt>
                                        </p:tgtEl>
                                      </p:cBhvr>
                                      <p:to x="100000" y="100000"/>
                                    </p:animScale>
                                    <p:animScale>
                                      <p:cBhvr>
                                        <p:cTn id="33" dur="26">
                                          <p:stCondLst>
                                            <p:cond delay="1312"/>
                                          </p:stCondLst>
                                        </p:cTn>
                                        <p:tgtEl>
                                          <p:spTgt spid="11269">
                                            <p:txEl>
                                              <p:pRg st="1" end="1"/>
                                            </p:txEl>
                                          </p:spTgt>
                                        </p:tgtEl>
                                      </p:cBhvr>
                                      <p:to x="100000" y="80000"/>
                                    </p:animScale>
                                    <p:animScale>
                                      <p:cBhvr>
                                        <p:cTn id="34" dur="166" decel="50000">
                                          <p:stCondLst>
                                            <p:cond delay="1338"/>
                                          </p:stCondLst>
                                        </p:cTn>
                                        <p:tgtEl>
                                          <p:spTgt spid="11269">
                                            <p:txEl>
                                              <p:pRg st="1" end="1"/>
                                            </p:txEl>
                                          </p:spTgt>
                                        </p:tgtEl>
                                      </p:cBhvr>
                                      <p:to x="100000" y="100000"/>
                                    </p:animScale>
                                    <p:animScale>
                                      <p:cBhvr>
                                        <p:cTn id="35" dur="26">
                                          <p:stCondLst>
                                            <p:cond delay="1642"/>
                                          </p:stCondLst>
                                        </p:cTn>
                                        <p:tgtEl>
                                          <p:spTgt spid="11269">
                                            <p:txEl>
                                              <p:pRg st="1" end="1"/>
                                            </p:txEl>
                                          </p:spTgt>
                                        </p:tgtEl>
                                      </p:cBhvr>
                                      <p:to x="100000" y="90000"/>
                                    </p:animScale>
                                    <p:animScale>
                                      <p:cBhvr>
                                        <p:cTn id="36" dur="166" decel="50000">
                                          <p:stCondLst>
                                            <p:cond delay="1668"/>
                                          </p:stCondLst>
                                        </p:cTn>
                                        <p:tgtEl>
                                          <p:spTgt spid="11269">
                                            <p:txEl>
                                              <p:pRg st="1" end="1"/>
                                            </p:txEl>
                                          </p:spTgt>
                                        </p:tgtEl>
                                      </p:cBhvr>
                                      <p:to x="100000" y="100000"/>
                                    </p:animScale>
                                    <p:animScale>
                                      <p:cBhvr>
                                        <p:cTn id="37" dur="26">
                                          <p:stCondLst>
                                            <p:cond delay="1808"/>
                                          </p:stCondLst>
                                        </p:cTn>
                                        <p:tgtEl>
                                          <p:spTgt spid="11269">
                                            <p:txEl>
                                              <p:pRg st="1" end="1"/>
                                            </p:txEl>
                                          </p:spTgt>
                                        </p:tgtEl>
                                      </p:cBhvr>
                                      <p:to x="100000" y="95000"/>
                                    </p:animScale>
                                    <p:animScale>
                                      <p:cBhvr>
                                        <p:cTn id="38" dur="166" decel="50000">
                                          <p:stCondLst>
                                            <p:cond delay="1834"/>
                                          </p:stCondLst>
                                        </p:cTn>
                                        <p:tgtEl>
                                          <p:spTgt spid="11269">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a:t>
            </a:r>
            <a:endParaRPr lang="en-US" dirty="0"/>
          </a:p>
        </p:txBody>
      </p:sp>
      <p:sp>
        <p:nvSpPr>
          <p:cNvPr id="12291" name="Content Placeholder 6"/>
          <p:cNvSpPr>
            <a:spLocks noGrp="1"/>
          </p:cNvSpPr>
          <p:nvPr>
            <p:ph idx="1"/>
          </p:nvPr>
        </p:nvSpPr>
        <p:spPr/>
        <p:txBody>
          <a:bodyPr/>
          <a:lstStyle/>
          <a:p>
            <a:r>
              <a:rPr lang="en-US" altLang="en-US" u="sng" smtClean="0"/>
              <a:t>Irony</a:t>
            </a:r>
            <a:r>
              <a:rPr lang="en-US" altLang="en-US" smtClean="0"/>
              <a:t> is a contrast between what is expected and what </a:t>
            </a:r>
            <a:r>
              <a:rPr lang="en-US" altLang="en-US" i="1" smtClean="0"/>
              <a:t>actually happens </a:t>
            </a:r>
            <a:r>
              <a:rPr lang="en-US" altLang="en-US" smtClean="0"/>
              <a:t>or exists.</a:t>
            </a:r>
          </a:p>
          <a:p>
            <a:pPr lvl="1"/>
            <a:r>
              <a:rPr lang="en-US" altLang="en-US" u="sng" smtClean="0"/>
              <a:t>Situational</a:t>
            </a:r>
            <a:r>
              <a:rPr lang="en-US" altLang="en-US" smtClean="0"/>
              <a:t> irony – a contrast between what is expected to happen and what actually happens</a:t>
            </a:r>
          </a:p>
          <a:p>
            <a:pPr lvl="1"/>
            <a:r>
              <a:rPr lang="en-US" altLang="en-US" u="sng" smtClean="0"/>
              <a:t>Verbal</a:t>
            </a:r>
            <a:r>
              <a:rPr lang="en-US" altLang="en-US" smtClean="0"/>
              <a:t> irony – occurs when someone states one thing and means another</a:t>
            </a:r>
          </a:p>
          <a:p>
            <a:pPr lvl="1"/>
            <a:r>
              <a:rPr lang="en-US" altLang="en-US" u="sng" smtClean="0"/>
              <a:t>Dramatic</a:t>
            </a:r>
            <a:r>
              <a:rPr lang="en-US" altLang="en-US" smtClean="0"/>
              <a:t> irony – when readers know more about a situation or character than the characters do</a:t>
            </a:r>
            <a:endParaRPr lang="en-US" altLang="en-US" u="sn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calcmode="lin" valueType="num">
                                      <p:cBhvr>
                                        <p:cTn id="28"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Use “The Monkey’s Paw” as your example.</a:t>
            </a:r>
          </a:p>
          <a:p>
            <a:r>
              <a:rPr lang="en-US" dirty="0" smtClean="0"/>
              <a:t>Something to remember:  A character CAN’T be both static and dynamic or CAN’T be both round and flat.</a:t>
            </a:r>
          </a:p>
          <a:p>
            <a:r>
              <a:rPr lang="en-US" dirty="0" smtClean="0"/>
              <a:t>They can be static and flat or static and round; they can be dynamic and flat or dynamic and round.</a:t>
            </a:r>
          </a:p>
          <a:p>
            <a:r>
              <a:rPr lang="en-US" dirty="0" smtClean="0"/>
              <a:t>And . . . Herbert dying does not make him dynamic.  Dynamic means an internal change.</a:t>
            </a:r>
            <a:endParaRPr lang="en-US" dirty="0"/>
          </a:p>
        </p:txBody>
      </p:sp>
    </p:spTree>
    <p:extLst>
      <p:ext uri="{BB962C8B-B14F-4D97-AF65-F5344CB8AC3E}">
        <p14:creationId xmlns:p14="http://schemas.microsoft.com/office/powerpoint/2010/main" val="2656610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Practice</a:t>
            </a:r>
            <a:endParaRPr lang="en-US" dirty="0"/>
          </a:p>
        </p:txBody>
      </p:sp>
      <p:sp>
        <p:nvSpPr>
          <p:cNvPr id="3" name="Content Placeholder 2"/>
          <p:cNvSpPr>
            <a:spLocks noGrp="1"/>
          </p:cNvSpPr>
          <p:nvPr>
            <p:ph idx="1"/>
          </p:nvPr>
        </p:nvSpPr>
        <p:spPr/>
        <p:txBody>
          <a:bodyPr/>
          <a:lstStyle/>
          <a:p>
            <a:r>
              <a:rPr lang="en-US" sz="2400" dirty="0" smtClean="0"/>
              <a:t>Can you figure out which type of irony fits with each paragraph?</a:t>
            </a:r>
          </a:p>
          <a:p>
            <a:r>
              <a:rPr lang="en-US" sz="2400" dirty="0" smtClean="0"/>
              <a:t>Hint, D is not an answer for any of them.</a:t>
            </a:r>
          </a:p>
          <a:p>
            <a:r>
              <a:rPr lang="en-US" sz="2400" dirty="0" smtClean="0"/>
              <a:t>Each type will be used TWICE.</a:t>
            </a:r>
          </a:p>
          <a:p>
            <a:r>
              <a:rPr lang="en-US" sz="2400" dirty="0" smtClean="0"/>
              <a:t>Mark your answers on your Irony Practice Sheet.</a:t>
            </a:r>
          </a:p>
          <a:p>
            <a:r>
              <a:rPr lang="en-US" sz="2400" dirty="0" smtClean="0"/>
              <a:t>Whatever </a:t>
            </a:r>
            <a:r>
              <a:rPr lang="en-US" sz="2400" dirty="0" smtClean="0"/>
              <a:t>you don’t finish is HOMEWORK!!!</a:t>
            </a:r>
          </a:p>
          <a:p>
            <a:r>
              <a:rPr lang="en-US" sz="2400" dirty="0" smtClean="0"/>
              <a:t>The PDF file is on my webpage if you don’t have PowerPoint at home.</a:t>
            </a:r>
            <a:endParaRPr lang="en-US" sz="2400" dirty="0"/>
          </a:p>
        </p:txBody>
      </p:sp>
    </p:spTree>
    <p:extLst>
      <p:ext uri="{BB962C8B-B14F-4D97-AF65-F5344CB8AC3E}">
        <p14:creationId xmlns:p14="http://schemas.microsoft.com/office/powerpoint/2010/main" val="67114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3315" name="Content Placeholder 2"/>
          <p:cNvSpPr>
            <a:spLocks noGrp="1"/>
          </p:cNvSpPr>
          <p:nvPr>
            <p:ph idx="1"/>
          </p:nvPr>
        </p:nvSpPr>
        <p:spPr/>
        <p:txBody>
          <a:bodyPr/>
          <a:lstStyle/>
          <a:p>
            <a:pPr marL="136525" indent="0">
              <a:buFont typeface="Wingdings 2" panose="05020102010507070707" pitchFamily="18" charset="2"/>
              <a:buNone/>
            </a:pPr>
            <a:r>
              <a:rPr lang="en-US" altLang="en-US" sz="2400" dirty="0" smtClean="0"/>
              <a:t>Lois Lane, a reporter at the Daily Planet, is in love with the superhero Superman.  She is obsessed with him and always asks her co-worker, Clark Kent, for information about him.  She thinks that Clark and Superman are friends.  However, Clark is actually Superman in disguise and is very much in love with Lois, but she won’t give Clark the time of day.</a:t>
            </a:r>
          </a:p>
          <a:p>
            <a:pPr marL="457200" lvl="1" indent="0">
              <a:buFont typeface="Wingdings 2" panose="05020102010507070707" pitchFamily="18" charset="2"/>
              <a:buNone/>
            </a:pPr>
            <a:r>
              <a:rPr lang="en-US" altLang="en-US" sz="2000" dirty="0" smtClean="0"/>
              <a:t/>
            </a:r>
            <a:br>
              <a:rPr lang="en-US" altLang="en-US" sz="2000" dirty="0" smtClean="0"/>
            </a:br>
            <a:r>
              <a:rPr lang="en-US" altLang="en-US" sz="2000" dirty="0" smtClean="0"/>
              <a:t>A.	Verbal irony  </a:t>
            </a:r>
          </a:p>
          <a:p>
            <a:pPr marL="457200" lvl="1" indent="0">
              <a:buFont typeface="Wingdings 2" panose="05020102010507070707" pitchFamily="18" charset="2"/>
              <a:buNone/>
            </a:pPr>
            <a:r>
              <a:rPr lang="en-US" altLang="en-US" sz="2000" dirty="0" smtClean="0"/>
              <a:t>B.	Dramatic irony  </a:t>
            </a:r>
          </a:p>
          <a:p>
            <a:pPr marL="457200" lvl="1" indent="0">
              <a:buFont typeface="Wingdings 2" panose="05020102010507070707" pitchFamily="18" charset="2"/>
              <a:buNone/>
            </a:pPr>
            <a:r>
              <a:rPr lang="en-US" altLang="en-US" sz="2000" dirty="0" smtClean="0"/>
              <a:t>C.	Situational irony  </a:t>
            </a:r>
          </a:p>
          <a:p>
            <a:pPr marL="457200" lvl="1" indent="0">
              <a:buFont typeface="Wingdings 2" panose="05020102010507070707" pitchFamily="18" charset="2"/>
              <a:buNone/>
            </a:pPr>
            <a:r>
              <a:rPr lang="en-US" altLang="en-US" sz="2000" dirty="0" smtClean="0"/>
              <a:t>D.	No irony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4339" name="Content Placeholder 2"/>
          <p:cNvSpPr>
            <a:spLocks noGrp="1"/>
          </p:cNvSpPr>
          <p:nvPr>
            <p:ph idx="1"/>
          </p:nvPr>
        </p:nvSpPr>
        <p:spPr/>
        <p:txBody>
          <a:bodyPr/>
          <a:lstStyle/>
          <a:p>
            <a:pPr marL="136525" indent="0">
              <a:buFont typeface="Wingdings 2" panose="05020102010507070707" pitchFamily="18" charset="2"/>
              <a:buNone/>
            </a:pPr>
            <a:r>
              <a:rPr lang="en-US" altLang="en-US" smtClean="0"/>
              <a:t>A son reluctantly walked outside to meet his father in the yard at 6:00 on a Saturday morning.  “Are you ready to do some yard work?” his father asked.  “Yeah, I can’t wait,” the boy replied.</a:t>
            </a:r>
          </a:p>
          <a:p>
            <a:pPr marL="585788" lvl="1" indent="0">
              <a:buFont typeface="Wingdings 2" panose="05020102010507070707" pitchFamily="18" charset="2"/>
              <a:buNone/>
            </a:pPr>
            <a:r>
              <a:rPr lang="en-US" altLang="en-US" smtClean="0"/>
              <a:t/>
            </a:r>
            <a:br>
              <a:rPr lang="en-US" altLang="en-US" smtClean="0"/>
            </a:br>
            <a:r>
              <a:rPr lang="en-US" altLang="en-US" smtClean="0"/>
              <a:t>A.	Verbal irony  </a:t>
            </a:r>
          </a:p>
          <a:p>
            <a:pPr marL="585788" lvl="1" indent="0">
              <a:buFont typeface="Wingdings 2" panose="05020102010507070707" pitchFamily="18" charset="2"/>
              <a:buNone/>
            </a:pPr>
            <a:r>
              <a:rPr lang="en-US" altLang="en-US" smtClean="0"/>
              <a:t>B.	Dramatic irony  </a:t>
            </a:r>
          </a:p>
          <a:p>
            <a:pPr marL="585788" lvl="1" indent="0">
              <a:buFont typeface="Wingdings 2" panose="05020102010507070707" pitchFamily="18" charset="2"/>
              <a:buNone/>
            </a:pPr>
            <a:r>
              <a:rPr lang="en-US" altLang="en-US" smtClean="0"/>
              <a:t>C.	Situational irony  </a:t>
            </a:r>
          </a:p>
          <a:p>
            <a:pPr marL="585788" lvl="1" indent="0">
              <a:buFont typeface="Wingdings 2" panose="05020102010507070707" pitchFamily="18" charset="2"/>
              <a:buNone/>
            </a:pPr>
            <a:r>
              <a:rPr lang="en-US" altLang="en-US" smtClean="0"/>
              <a:t>D.	No irony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5363" name="Content Placeholder 2"/>
          <p:cNvSpPr>
            <a:spLocks noGrp="1"/>
          </p:cNvSpPr>
          <p:nvPr>
            <p:ph idx="1"/>
          </p:nvPr>
        </p:nvSpPr>
        <p:spPr/>
        <p:txBody>
          <a:bodyPr/>
          <a:lstStyle/>
          <a:p>
            <a:pPr marL="136525" indent="0">
              <a:buFont typeface="Wingdings 2" panose="05020102010507070707" pitchFamily="18" charset="2"/>
              <a:buNone/>
            </a:pPr>
            <a:r>
              <a:rPr lang="en-US" altLang="en-US" sz="2400" smtClean="0"/>
              <a:t>Janice begins to receive threatening notes in the mail and on her car.  Then, a car tries to run her over in a dark parking lot.  She can’t see who the driver is.  She goes to her best friend Doug for help.  However, her attacker keeps trying to kill her.  Finally, Doug has her come stay with him at his cabin so she will be safe.  Then, he reveals that HE is the attacker!! </a:t>
            </a:r>
          </a:p>
          <a:p>
            <a:pPr marL="457200" lvl="1" indent="0">
              <a:buFont typeface="Wingdings 2" panose="05020102010507070707" pitchFamily="18" charset="2"/>
              <a:buNone/>
            </a:pPr>
            <a:r>
              <a:rPr lang="en-US" altLang="en-US" sz="2000" smtClean="0"/>
              <a:t/>
            </a:r>
            <a:br>
              <a:rPr lang="en-US" altLang="en-US" sz="2000" smtClean="0"/>
            </a:br>
            <a:r>
              <a:rPr lang="en-US" altLang="en-US" sz="2000" smtClean="0"/>
              <a:t>A.	Verbal irony  </a:t>
            </a:r>
          </a:p>
          <a:p>
            <a:pPr marL="457200" lvl="1" indent="0">
              <a:buFont typeface="Wingdings 2" panose="05020102010507070707" pitchFamily="18" charset="2"/>
              <a:buNone/>
            </a:pPr>
            <a:r>
              <a:rPr lang="en-US" altLang="en-US" sz="2000" smtClean="0"/>
              <a:t>B.	Dramatic irony  </a:t>
            </a:r>
          </a:p>
          <a:p>
            <a:pPr marL="457200" lvl="1" indent="0">
              <a:buFont typeface="Wingdings 2" panose="05020102010507070707" pitchFamily="18" charset="2"/>
              <a:buNone/>
            </a:pPr>
            <a:r>
              <a:rPr lang="en-US" altLang="en-US" sz="2000" smtClean="0"/>
              <a:t>C.	Situational irony  </a:t>
            </a:r>
          </a:p>
          <a:p>
            <a:pPr marL="457200" lvl="1" indent="0">
              <a:buFont typeface="Wingdings 2" panose="05020102010507070707" pitchFamily="18" charset="2"/>
              <a:buNone/>
            </a:pPr>
            <a:r>
              <a:rPr lang="en-US" altLang="en-US" sz="2000" smtClean="0"/>
              <a:t>D.	No irony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6387" name="Content Placeholder 2"/>
          <p:cNvSpPr>
            <a:spLocks noGrp="1"/>
          </p:cNvSpPr>
          <p:nvPr>
            <p:ph idx="1"/>
          </p:nvPr>
        </p:nvSpPr>
        <p:spPr/>
        <p:txBody>
          <a:bodyPr/>
          <a:lstStyle/>
          <a:p>
            <a:pPr marL="136525" indent="0">
              <a:buFont typeface="Wingdings 2" panose="05020102010507070707" pitchFamily="18" charset="2"/>
              <a:buNone/>
            </a:pPr>
            <a:r>
              <a:rPr lang="en-US" altLang="en-US" sz="2400" dirty="0" smtClean="0"/>
              <a:t>Cinderella, a penniless house slave to her step-mother and two step-sisters, goes to a ball held for the prince.  The prince believes that Cinderella is a royal lady since she is at the ball and is so beautiful.  He falls in love with her, not knowing that she is a maid in her step-mother’s house.</a:t>
            </a:r>
          </a:p>
          <a:p>
            <a:pPr marL="457200" lvl="1" indent="0">
              <a:buFont typeface="Wingdings 2" panose="05020102010507070707" pitchFamily="18" charset="2"/>
              <a:buNone/>
            </a:pPr>
            <a:r>
              <a:rPr lang="en-US" altLang="en-US" sz="2000" dirty="0" smtClean="0"/>
              <a:t/>
            </a:r>
            <a:br>
              <a:rPr lang="en-US" altLang="en-US" sz="2000" dirty="0" smtClean="0"/>
            </a:br>
            <a:r>
              <a:rPr lang="en-US" altLang="en-US" sz="2000" dirty="0" smtClean="0"/>
              <a:t>A.	Verbal irony  </a:t>
            </a:r>
          </a:p>
          <a:p>
            <a:pPr marL="457200" lvl="1" indent="0">
              <a:buFont typeface="Wingdings 2" panose="05020102010507070707" pitchFamily="18" charset="2"/>
              <a:buNone/>
            </a:pPr>
            <a:r>
              <a:rPr lang="en-US" altLang="en-US" sz="2000" dirty="0" smtClean="0"/>
              <a:t>B.	Dramatic irony  </a:t>
            </a:r>
          </a:p>
          <a:p>
            <a:pPr marL="457200" lvl="1" indent="0">
              <a:buFont typeface="Wingdings 2" panose="05020102010507070707" pitchFamily="18" charset="2"/>
              <a:buNone/>
            </a:pPr>
            <a:r>
              <a:rPr lang="en-US" altLang="en-US" sz="2000" dirty="0" smtClean="0"/>
              <a:t>C.	Situational irony  </a:t>
            </a:r>
          </a:p>
          <a:p>
            <a:pPr marL="457200" lvl="1" indent="0">
              <a:buFont typeface="Wingdings 2" panose="05020102010507070707" pitchFamily="18" charset="2"/>
              <a:buNone/>
            </a:pPr>
            <a:r>
              <a:rPr lang="en-US" altLang="en-US" sz="2000" dirty="0" smtClean="0"/>
              <a:t>D.	No irony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7411" name="Content Placeholder 2"/>
          <p:cNvSpPr>
            <a:spLocks noGrp="1"/>
          </p:cNvSpPr>
          <p:nvPr>
            <p:ph idx="1"/>
          </p:nvPr>
        </p:nvSpPr>
        <p:spPr/>
        <p:txBody>
          <a:bodyPr/>
          <a:lstStyle/>
          <a:p>
            <a:pPr marL="136525" indent="0">
              <a:buFont typeface="Wingdings 2" panose="05020102010507070707" pitchFamily="18" charset="2"/>
              <a:buNone/>
            </a:pPr>
            <a:r>
              <a:rPr lang="en-US" altLang="en-US" sz="2000" smtClean="0"/>
              <a:t>When this movie opens, we see a town and the setting appears to be early-Colonial America (i.e. the Puritans).  The town is attacked regularly by creepy rat-like monsters in red cloaks.  One of the members of the town falls very ill, and they need to send someone to another town for medical supplies.  They choose to send a blind girl in the town, who leaves on her journey, having to run from the monsters.  When she reaches the main road, a truck picks her up and we realize that the setting is not early-American but present day!  </a:t>
            </a:r>
          </a:p>
          <a:p>
            <a:pPr marL="457200" lvl="1" indent="0">
              <a:buFont typeface="Wingdings 2" panose="05020102010507070707" pitchFamily="18" charset="2"/>
              <a:buNone/>
            </a:pPr>
            <a:endParaRPr lang="en-US" altLang="en-US" sz="1600" smtClean="0"/>
          </a:p>
          <a:p>
            <a:pPr marL="457200" lvl="1" indent="0">
              <a:buFont typeface="Wingdings 2" panose="05020102010507070707" pitchFamily="18" charset="2"/>
              <a:buNone/>
            </a:pPr>
            <a:r>
              <a:rPr lang="en-US" altLang="en-US" sz="1800" smtClean="0"/>
              <a:t>A.	Verbal irony  </a:t>
            </a:r>
          </a:p>
          <a:p>
            <a:pPr marL="457200" lvl="1" indent="0">
              <a:buFont typeface="Wingdings 2" panose="05020102010507070707" pitchFamily="18" charset="2"/>
              <a:buNone/>
            </a:pPr>
            <a:r>
              <a:rPr lang="en-US" altLang="en-US" sz="1800" smtClean="0"/>
              <a:t>B.	Dramatic irony  </a:t>
            </a:r>
          </a:p>
          <a:p>
            <a:pPr marL="457200" lvl="1" indent="0">
              <a:buFont typeface="Wingdings 2" panose="05020102010507070707" pitchFamily="18" charset="2"/>
              <a:buNone/>
            </a:pPr>
            <a:r>
              <a:rPr lang="en-US" altLang="en-US" sz="1800" smtClean="0"/>
              <a:t>C.	Situational irony  </a:t>
            </a:r>
          </a:p>
          <a:p>
            <a:pPr marL="457200" lvl="1" indent="0">
              <a:buFont typeface="Wingdings 2" panose="05020102010507070707" pitchFamily="18" charset="2"/>
              <a:buNone/>
            </a:pPr>
            <a:r>
              <a:rPr lang="en-US" altLang="en-US" sz="1800" smtClean="0"/>
              <a:t>D.	No irony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1143000"/>
          </a:xfrm>
        </p:spPr>
        <p:txBody>
          <a:bodyPr/>
          <a:lstStyle/>
          <a:p>
            <a:pPr>
              <a:defRPr/>
            </a:pPr>
            <a:r>
              <a:rPr lang="en-US" dirty="0" smtClean="0"/>
              <a:t>Flashback</a:t>
            </a:r>
            <a:endParaRPr lang="en-US" dirty="0"/>
          </a:p>
        </p:txBody>
      </p:sp>
      <p:sp>
        <p:nvSpPr>
          <p:cNvPr id="4099" name="Content Placeholder 2"/>
          <p:cNvSpPr>
            <a:spLocks noGrp="1"/>
          </p:cNvSpPr>
          <p:nvPr>
            <p:ph idx="1"/>
          </p:nvPr>
        </p:nvSpPr>
        <p:spPr/>
        <p:txBody>
          <a:bodyPr/>
          <a:lstStyle/>
          <a:p>
            <a:r>
              <a:rPr lang="en-US" altLang="en-US" dirty="0" smtClean="0"/>
              <a:t>When an author interrupts the present action to show events that happened at an earlier time.</a:t>
            </a:r>
            <a:br>
              <a:rPr lang="en-US" altLang="en-US" dirty="0" smtClean="0"/>
            </a:br>
            <a:r>
              <a:rPr lang="en-US" altLang="en-US" sz="2400" dirty="0">
                <a:hlinkClick r:id="rId2"/>
              </a:rPr>
              <a:t>http://</a:t>
            </a:r>
            <a:r>
              <a:rPr lang="en-US" altLang="en-US" sz="2400" dirty="0" smtClean="0">
                <a:hlinkClick r:id="rId2"/>
              </a:rPr>
              <a:t>viewpure.com/TTQ-bt5IA3I</a:t>
            </a:r>
            <a:r>
              <a:rPr lang="en-US" altLang="en-US" sz="2400" dirty="0" smtClean="0"/>
              <a:t> (click here to see an example of a flashback)</a:t>
            </a:r>
          </a:p>
          <a:p>
            <a:r>
              <a:rPr lang="en-US" altLang="en-US" dirty="0" smtClean="0"/>
              <a:t>What would the reader gain from this? </a:t>
            </a:r>
            <a:r>
              <a:rPr lang="en-US" altLang="en-US" u="sng" dirty="0" smtClean="0"/>
              <a:t>This is what is most important!!!</a:t>
            </a:r>
          </a:p>
          <a:p>
            <a:pPr lvl="1"/>
            <a:r>
              <a:rPr lang="en-US" altLang="en-US" dirty="0" smtClean="0"/>
              <a:t>Background information</a:t>
            </a:r>
          </a:p>
          <a:p>
            <a:pPr lvl="1"/>
            <a:r>
              <a:rPr lang="en-US" altLang="en-US" dirty="0" smtClean="0"/>
              <a:t>Motive</a:t>
            </a:r>
          </a:p>
          <a:p>
            <a:pPr lvl="1"/>
            <a:r>
              <a:rPr lang="en-US" altLang="en-US" dirty="0" smtClean="0"/>
              <a:t>Adds to the characterization of the character</a:t>
            </a:r>
          </a:p>
          <a:p>
            <a:pPr lvl="1"/>
            <a:r>
              <a:rPr lang="en-US" altLang="en-US" dirty="0" smtClean="0"/>
              <a:t>Reveals plot elements needed to get the “full picture”</a:t>
            </a:r>
          </a:p>
        </p:txBody>
      </p:sp>
      <p:pic>
        <p:nvPicPr>
          <p:cNvPr id="22530" name="Picture 2" descr="C:\Users\jjharrel\AppData\Local\Microsoft\Windows\Temporary Internet Files\Content.IE5\77F0CBGW\MC9004346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0197">
            <a:off x="4828441" y="396998"/>
            <a:ext cx="1566407" cy="1355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8435" name="Content Placeholder 2"/>
          <p:cNvSpPr>
            <a:spLocks noGrp="1"/>
          </p:cNvSpPr>
          <p:nvPr>
            <p:ph idx="1"/>
          </p:nvPr>
        </p:nvSpPr>
        <p:spPr/>
        <p:txBody>
          <a:bodyPr/>
          <a:lstStyle/>
          <a:p>
            <a:pPr marL="136525" indent="0">
              <a:buFont typeface="Wingdings 2" panose="05020102010507070707" pitchFamily="18" charset="2"/>
              <a:buNone/>
            </a:pPr>
            <a:r>
              <a:rPr lang="en-US" altLang="en-US" smtClean="0"/>
              <a:t>Ashley is six feet tall. She will only date guys who are 6’3 and above.  One night, she saw a guy who was less than 5 feet tall.  She said, “Yeah, he definitely meets my height requirement.”</a:t>
            </a:r>
          </a:p>
          <a:p>
            <a:pPr marL="457200" lvl="1" indent="0">
              <a:buFont typeface="Wingdings 2" panose="05020102010507070707" pitchFamily="18" charset="2"/>
              <a:buNone/>
            </a:pPr>
            <a:endParaRPr lang="en-US" altLang="en-US" smtClean="0"/>
          </a:p>
          <a:p>
            <a:pPr marL="457200" lvl="1" indent="0">
              <a:buFont typeface="Wingdings 2" panose="05020102010507070707" pitchFamily="18" charset="2"/>
              <a:buNone/>
            </a:pPr>
            <a:r>
              <a:rPr lang="en-US" altLang="en-US" smtClean="0"/>
              <a:t>A.	Verbal irony  </a:t>
            </a:r>
          </a:p>
          <a:p>
            <a:pPr marL="457200" lvl="1" indent="0">
              <a:buFont typeface="Wingdings 2" panose="05020102010507070707" pitchFamily="18" charset="2"/>
              <a:buNone/>
            </a:pPr>
            <a:r>
              <a:rPr lang="en-US" altLang="en-US" smtClean="0"/>
              <a:t>B.	Dramatic irony  </a:t>
            </a:r>
          </a:p>
          <a:p>
            <a:pPr marL="457200" lvl="1" indent="0">
              <a:buFont typeface="Wingdings 2" panose="05020102010507070707" pitchFamily="18" charset="2"/>
              <a:buNone/>
            </a:pPr>
            <a:r>
              <a:rPr lang="en-US" altLang="en-US" smtClean="0"/>
              <a:t>C.	Situational irony  </a:t>
            </a:r>
          </a:p>
          <a:p>
            <a:pPr marL="457200" lvl="1" indent="0">
              <a:buFont typeface="Wingdings 2" panose="05020102010507070707" pitchFamily="18" charset="2"/>
              <a:buNone/>
            </a:pPr>
            <a:r>
              <a:rPr lang="en-US" altLang="en-US" smtClean="0"/>
              <a:t>D.	No irony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pPr eaLnBrk="1" fontAlgn="auto" hangingPunct="1">
              <a:spcAft>
                <a:spcPts val="0"/>
              </a:spcAft>
              <a:defRPr/>
            </a:pPr>
            <a:r>
              <a:rPr lang="en-US" dirty="0" smtClean="0"/>
              <a:t>Foreshadow</a:t>
            </a:r>
            <a:endParaRPr lang="en-US" dirty="0"/>
          </a:p>
        </p:txBody>
      </p:sp>
      <p:sp>
        <p:nvSpPr>
          <p:cNvPr id="5123" name="Content Placeholder 2"/>
          <p:cNvSpPr>
            <a:spLocks noGrp="1"/>
          </p:cNvSpPr>
          <p:nvPr>
            <p:ph idx="1"/>
          </p:nvPr>
        </p:nvSpPr>
        <p:spPr>
          <a:xfrm>
            <a:off x="457200" y="2286000"/>
            <a:ext cx="8229600" cy="3200400"/>
          </a:xfrm>
        </p:spPr>
        <p:txBody>
          <a:bodyPr/>
          <a:lstStyle/>
          <a:p>
            <a:pPr eaLnBrk="1" hangingPunct="1">
              <a:defRPr/>
            </a:pPr>
            <a:r>
              <a:rPr lang="en-US" altLang="en-US" dirty="0" smtClean="0"/>
              <a:t>The use of clues or hints to suggest events that will occur later in the plot.</a:t>
            </a:r>
          </a:p>
          <a:p>
            <a:pPr eaLnBrk="1" hangingPunct="1">
              <a:defRPr/>
            </a:pPr>
            <a:r>
              <a:rPr lang="en-US" altLang="en-US" dirty="0" smtClean="0"/>
              <a:t>What would the reader gain from this? (Again what is most important to the reader.)</a:t>
            </a:r>
          </a:p>
          <a:p>
            <a:pPr lvl="1" eaLnBrk="1" hangingPunct="1">
              <a:defRPr/>
            </a:pPr>
            <a:r>
              <a:rPr lang="en-US" altLang="en-US" dirty="0" smtClean="0"/>
              <a:t>Used to build suspense or anxiety in a story</a:t>
            </a:r>
          </a:p>
          <a:p>
            <a:pPr lvl="1" eaLnBrk="1" hangingPunct="1">
              <a:defRPr/>
            </a:pPr>
            <a:r>
              <a:rPr lang="en-US" altLang="en-US" dirty="0" smtClean="0"/>
              <a:t>Allows the reader to make connections between plot events</a:t>
            </a:r>
          </a:p>
          <a:p>
            <a:pPr marL="136525" indent="0" eaLnBrk="1" hangingPunct="1">
              <a:buFont typeface="Wingdings 2" panose="05020102010507070707" pitchFamily="18" charset="2"/>
              <a:buNone/>
              <a:defRPr/>
            </a:pPr>
            <a:endParaRPr lang="en-US" altLang="en-US" dirty="0" smtClean="0"/>
          </a:p>
          <a:p>
            <a:pPr lvl="1" eaLnBrk="1" hangingPunct="1">
              <a:defRPr/>
            </a:pPr>
            <a:endParaRPr lang="en-US" altLang="en-US" dirty="0" smtClean="0"/>
          </a:p>
        </p:txBody>
      </p:sp>
      <p:pic>
        <p:nvPicPr>
          <p:cNvPr id="8197" name="Picture 5" descr="C:\Users\jjharrel\AppData\Local\Microsoft\Windows\Temporary Internet Files\Content.IE5\6GGV3GY9\MC9003842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4286">
            <a:off x="5052523" y="344289"/>
            <a:ext cx="1696277" cy="1798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4876800" y="27432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50000"/>
              </a:spcBef>
              <a:buClrTx/>
              <a:buSzTx/>
              <a:buFontTx/>
              <a:buNone/>
            </a:pPr>
            <a:endParaRPr lang="en-US" altLang="en-US" sz="3200">
              <a:latin typeface="Times New Roman" panose="02020603050405020304" pitchFamily="18" charset="0"/>
            </a:endParaRPr>
          </a:p>
        </p:txBody>
      </p:sp>
      <p:pic>
        <p:nvPicPr>
          <p:cNvPr id="31756" name="Picture 1036" descr="indiana j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300" y="2520950"/>
            <a:ext cx="187642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037" descr="mummyretur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4210050"/>
            <a:ext cx="19621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039" descr="harry pot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0913" y="1985963"/>
            <a:ext cx="12334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040" descr="atlantis gu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300" y="2603500"/>
            <a:ext cx="19954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1041" descr="shrek with gir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298700"/>
            <a:ext cx="246062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myhe19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85344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1044"/>
          <p:cNvSpPr>
            <a:spLocks noGrp="1" noChangeArrowheads="1"/>
          </p:cNvSpPr>
          <p:nvPr>
            <p:ph type="title" idx="4294967295"/>
          </p:nvPr>
        </p:nvSpPr>
        <p:spPr>
          <a:xfrm>
            <a:off x="381000" y="381000"/>
            <a:ext cx="8458200" cy="762000"/>
          </a:xfrm>
        </p:spPr>
        <p:txBody>
          <a:bodyPr/>
          <a:lstStyle/>
          <a:p>
            <a:pPr marL="547688" indent="-411163" algn="l" eaLnBrk="1" hangingPunct="1">
              <a:spcBef>
                <a:spcPct val="20000"/>
              </a:spcBef>
              <a:defRPr/>
            </a:pPr>
            <a:r>
              <a:rPr lang="en-US" altLang="en-US" sz="4000" dirty="0" smtClean="0">
                <a:solidFill>
                  <a:schemeClr val="accent1"/>
                </a:solidFill>
                <a:effectLst>
                  <a:outerShdw blurRad="38100" dist="38100" dir="2700000" algn="tl">
                    <a:srgbClr val="000000">
                      <a:alpha val="43137"/>
                    </a:srgbClr>
                  </a:outerShdw>
                </a:effectLst>
              </a:rPr>
              <a:t>Characters</a:t>
            </a:r>
          </a:p>
        </p:txBody>
      </p:sp>
      <p:sp>
        <p:nvSpPr>
          <p:cNvPr id="6154" name="Rectangle 1"/>
          <p:cNvSpPr>
            <a:spLocks noChangeArrowheads="1"/>
          </p:cNvSpPr>
          <p:nvPr/>
        </p:nvSpPr>
        <p:spPr bwMode="auto">
          <a:xfrm>
            <a:off x="201613" y="4862513"/>
            <a:ext cx="546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868363" indent="-282575">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lvl="1" eaLnBrk="1" hangingPunct="1">
              <a:buClr>
                <a:srgbClr val="FFFFFF"/>
              </a:buClr>
            </a:pPr>
            <a:r>
              <a:rPr lang="en-US" altLang="en-US">
                <a:solidFill>
                  <a:srgbClr val="FFFFFF"/>
                </a:solidFill>
              </a:rPr>
              <a:t>This person doesn’t necessarily have to be the hero.  It can be the anti-hero.</a:t>
            </a:r>
          </a:p>
        </p:txBody>
      </p:sp>
      <p:sp>
        <p:nvSpPr>
          <p:cNvPr id="2" name="Rectangle 1"/>
          <p:cNvSpPr/>
          <p:nvPr/>
        </p:nvSpPr>
        <p:spPr>
          <a:xfrm>
            <a:off x="533400" y="1177925"/>
            <a:ext cx="6858000" cy="1108075"/>
          </a:xfrm>
          <a:prstGeom prst="rect">
            <a:avLst/>
          </a:prstGeom>
        </p:spPr>
        <p:txBody>
          <a:bodyPr>
            <a:spAutoFit/>
          </a:bodyPr>
          <a:lstStyle/>
          <a:p>
            <a:pPr eaLnBrk="1" hangingPunct="1">
              <a:defRPr/>
            </a:pPr>
            <a:r>
              <a:rPr lang="en-US" altLang="en-US" sz="2400" u="sng" dirty="0">
                <a:solidFill>
                  <a:prstClr val="white"/>
                </a:solidFill>
                <a:latin typeface="Book Antiqua"/>
                <a:cs typeface="Arial" charset="0"/>
              </a:rPr>
              <a:t>Protagonist </a:t>
            </a:r>
            <a:r>
              <a:rPr lang="en-US" altLang="en-US" sz="2400" dirty="0">
                <a:solidFill>
                  <a:prstClr val="white"/>
                </a:solidFill>
                <a:latin typeface="Book Antiqua"/>
                <a:cs typeface="Arial" charset="0"/>
              </a:rPr>
              <a:t>– The main character in a work of literature who is involved in the central conflict.</a:t>
            </a:r>
            <a:r>
              <a:rPr lang="en-US" altLang="en-US" dirty="0">
                <a:solidFill>
                  <a:prstClr val="white"/>
                </a:solidFill>
                <a:effectLst>
                  <a:outerShdw blurRad="38100" dist="38100" dir="2700000" algn="tl">
                    <a:srgbClr val="000000">
                      <a:alpha val="43137"/>
                    </a:srgbClr>
                  </a:outerShdw>
                </a:effectLst>
                <a:latin typeface="Book Antiqua"/>
                <a:cs typeface="Arial" charset="0"/>
              </a:rPr>
              <a:t/>
            </a:r>
            <a:br>
              <a:rPr lang="en-US" altLang="en-US" dirty="0">
                <a:solidFill>
                  <a:prstClr val="white"/>
                </a:solidFill>
                <a:effectLst>
                  <a:outerShdw blurRad="38100" dist="38100" dir="2700000" algn="tl">
                    <a:srgbClr val="000000">
                      <a:alpha val="43137"/>
                    </a:srgbClr>
                  </a:outerShdw>
                </a:effectLst>
                <a:latin typeface="Book Antiqua"/>
                <a:cs typeface="Arial" charset="0"/>
              </a:rPr>
            </a:br>
            <a:endParaRPr lang="en-US"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1764"/>
                                        </p:tgtEl>
                                        <p:attrNameLst>
                                          <p:attrName>style.visibility</p:attrName>
                                        </p:attrNameLst>
                                      </p:cBhvr>
                                      <p:to>
                                        <p:strVal val="visible"/>
                                      </p:to>
                                    </p:set>
                                    <p:anim calcmode="lin" valueType="num">
                                      <p:cBhvr additive="base">
                                        <p:cTn id="12" dur="500" fill="hold"/>
                                        <p:tgtEl>
                                          <p:spTgt spid="31764"/>
                                        </p:tgtEl>
                                        <p:attrNameLst>
                                          <p:attrName>ppt_x</p:attrName>
                                        </p:attrNameLst>
                                      </p:cBhvr>
                                      <p:tavLst>
                                        <p:tav tm="0">
                                          <p:val>
                                            <p:strVal val="0-#ppt_w/2"/>
                                          </p:val>
                                        </p:tav>
                                        <p:tav tm="100000">
                                          <p:val>
                                            <p:strVal val="#ppt_x"/>
                                          </p:val>
                                        </p:tav>
                                      </p:tavLst>
                                    </p:anim>
                                    <p:anim calcmode="lin" valueType="num">
                                      <p:cBhvr additive="base">
                                        <p:cTn id="13" dur="500" fill="hold"/>
                                        <p:tgtEl>
                                          <p:spTgt spid="317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3175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indiana.wav"/>
                                        </p:tgtEl>
                                      </p:cMediaNode>
                                    </p:audio>
                                  </p:subTnLst>
                                </p:cTn>
                              </p:par>
                            </p:childTnLst>
                          </p:cTn>
                        </p:par>
                        <p:par>
                          <p:cTn id="17" fill="hold" nodeType="afterGroup">
                            <p:stCondLst>
                              <p:cond delay="1500"/>
                            </p:stCondLst>
                            <p:childTnLst>
                              <p:par>
                                <p:cTn id="18" presetID="19" presetClass="entr" presetSubtype="10" fill="hold" nodeType="afterEffect">
                                  <p:stCondLst>
                                    <p:cond delay="6000"/>
                                  </p:stCondLst>
                                  <p:childTnLst>
                                    <p:set>
                                      <p:cBhvr>
                                        <p:cTn id="19" dur="1" fill="hold">
                                          <p:stCondLst>
                                            <p:cond delay="0"/>
                                          </p:stCondLst>
                                        </p:cTn>
                                        <p:tgtEl>
                                          <p:spTgt spid="31760"/>
                                        </p:tgtEl>
                                        <p:attrNameLst>
                                          <p:attrName>style.visibility</p:attrName>
                                        </p:attrNameLst>
                                      </p:cBhvr>
                                      <p:to>
                                        <p:strVal val="visible"/>
                                      </p:to>
                                    </p:set>
                                    <p:anim calcmode="lin" valueType="num">
                                      <p:cBhvr>
                                        <p:cTn id="20" dur="5000" fill="hold"/>
                                        <p:tgtEl>
                                          <p:spTgt spid="31760"/>
                                        </p:tgtEl>
                                        <p:attrNameLst>
                                          <p:attrName>ppt_w</p:attrName>
                                        </p:attrNameLst>
                                      </p:cBhvr>
                                      <p:tavLst>
                                        <p:tav tm="0" fmla="#ppt_w*sin(2.5*pi*$)">
                                          <p:val>
                                            <p:fltVal val="0"/>
                                          </p:val>
                                        </p:tav>
                                        <p:tav tm="100000">
                                          <p:val>
                                            <p:fltVal val="1"/>
                                          </p:val>
                                        </p:tav>
                                      </p:tavLst>
                                    </p:anim>
                                    <p:anim calcmode="lin" valueType="num">
                                      <p:cBhvr>
                                        <p:cTn id="21" dur="5000" fill="hold"/>
                                        <p:tgtEl>
                                          <p:spTgt spid="31760"/>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2500"/>
                            </p:stCondLst>
                            <p:childTnLst>
                              <p:par>
                                <p:cTn id="23" presetID="19" presetClass="entr" presetSubtype="10" fill="hold" nodeType="afterEffect">
                                  <p:stCondLst>
                                    <p:cond delay="3000"/>
                                  </p:stCondLst>
                                  <p:childTnLst>
                                    <p:set>
                                      <p:cBhvr>
                                        <p:cTn id="24" dur="1" fill="hold">
                                          <p:stCondLst>
                                            <p:cond delay="0"/>
                                          </p:stCondLst>
                                        </p:cTn>
                                        <p:tgtEl>
                                          <p:spTgt spid="31757"/>
                                        </p:tgtEl>
                                        <p:attrNameLst>
                                          <p:attrName>style.visibility</p:attrName>
                                        </p:attrNameLst>
                                      </p:cBhvr>
                                      <p:to>
                                        <p:strVal val="visible"/>
                                      </p:to>
                                    </p:set>
                                    <p:anim calcmode="lin" valueType="num">
                                      <p:cBhvr>
                                        <p:cTn id="25" dur="5000" fill="hold"/>
                                        <p:tgtEl>
                                          <p:spTgt spid="31757"/>
                                        </p:tgtEl>
                                        <p:attrNameLst>
                                          <p:attrName>ppt_w</p:attrName>
                                        </p:attrNameLst>
                                      </p:cBhvr>
                                      <p:tavLst>
                                        <p:tav tm="0" fmla="#ppt_w*sin(2.5*pi*$)">
                                          <p:val>
                                            <p:fltVal val="0"/>
                                          </p:val>
                                        </p:tav>
                                        <p:tav tm="100000">
                                          <p:val>
                                            <p:fltVal val="1"/>
                                          </p:val>
                                        </p:tav>
                                      </p:tavLst>
                                    </p:anim>
                                    <p:anim calcmode="lin" valueType="num">
                                      <p:cBhvr>
                                        <p:cTn id="26" dur="5000" fill="hold"/>
                                        <p:tgtEl>
                                          <p:spTgt spid="31757"/>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20500"/>
                            </p:stCondLst>
                            <p:childTnLst>
                              <p:par>
                                <p:cTn id="28" presetID="19" presetClass="entr" presetSubtype="10" fill="hold" nodeType="afterEffect">
                                  <p:stCondLst>
                                    <p:cond delay="3000"/>
                                  </p:stCondLst>
                                  <p:childTnLst>
                                    <p:set>
                                      <p:cBhvr>
                                        <p:cTn id="29" dur="1" fill="hold">
                                          <p:stCondLst>
                                            <p:cond delay="0"/>
                                          </p:stCondLst>
                                        </p:cTn>
                                        <p:tgtEl>
                                          <p:spTgt spid="31759"/>
                                        </p:tgtEl>
                                        <p:attrNameLst>
                                          <p:attrName>style.visibility</p:attrName>
                                        </p:attrNameLst>
                                      </p:cBhvr>
                                      <p:to>
                                        <p:strVal val="visible"/>
                                      </p:to>
                                    </p:set>
                                    <p:anim calcmode="lin" valueType="num">
                                      <p:cBhvr>
                                        <p:cTn id="30" dur="5000" fill="hold"/>
                                        <p:tgtEl>
                                          <p:spTgt spid="31759"/>
                                        </p:tgtEl>
                                        <p:attrNameLst>
                                          <p:attrName>ppt_w</p:attrName>
                                        </p:attrNameLst>
                                      </p:cBhvr>
                                      <p:tavLst>
                                        <p:tav tm="0" fmla="#ppt_w*sin(2.5*pi*$)">
                                          <p:val>
                                            <p:fltVal val="0"/>
                                          </p:val>
                                        </p:tav>
                                        <p:tav tm="100000">
                                          <p:val>
                                            <p:fltVal val="1"/>
                                          </p:val>
                                        </p:tav>
                                      </p:tavLst>
                                    </p:anim>
                                    <p:anim calcmode="lin" valueType="num">
                                      <p:cBhvr>
                                        <p:cTn id="31" dur="5000" fill="hold"/>
                                        <p:tgtEl>
                                          <p:spTgt spid="31759"/>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8500"/>
                            </p:stCondLst>
                            <p:childTnLst>
                              <p:par>
                                <p:cTn id="33" presetID="19" presetClass="entr" presetSubtype="10" fill="hold" nodeType="afterEffect">
                                  <p:stCondLst>
                                    <p:cond delay="3000"/>
                                  </p:stCondLst>
                                  <p:childTnLst>
                                    <p:set>
                                      <p:cBhvr>
                                        <p:cTn id="34" dur="1" fill="hold">
                                          <p:stCondLst>
                                            <p:cond delay="0"/>
                                          </p:stCondLst>
                                        </p:cTn>
                                        <p:tgtEl>
                                          <p:spTgt spid="31761"/>
                                        </p:tgtEl>
                                        <p:attrNameLst>
                                          <p:attrName>style.visibility</p:attrName>
                                        </p:attrNameLst>
                                      </p:cBhvr>
                                      <p:to>
                                        <p:strVal val="visible"/>
                                      </p:to>
                                    </p:set>
                                    <p:anim calcmode="lin" valueType="num">
                                      <p:cBhvr>
                                        <p:cTn id="35" dur="5000" fill="hold"/>
                                        <p:tgtEl>
                                          <p:spTgt spid="31761"/>
                                        </p:tgtEl>
                                        <p:attrNameLst>
                                          <p:attrName>ppt_w</p:attrName>
                                        </p:attrNameLst>
                                      </p:cBhvr>
                                      <p:tavLst>
                                        <p:tav tm="0" fmla="#ppt_w*sin(2.5*pi*$)">
                                          <p:val>
                                            <p:fltVal val="0"/>
                                          </p:val>
                                        </p:tav>
                                        <p:tav tm="100000">
                                          <p:val>
                                            <p:fltVal val="1"/>
                                          </p:val>
                                        </p:tav>
                                      </p:tavLst>
                                    </p:anim>
                                    <p:anim calcmode="lin" valueType="num">
                                      <p:cBhvr>
                                        <p:cTn id="36" dur="5000" fill="hold"/>
                                        <p:tgtEl>
                                          <p:spTgt spid="31761"/>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36500"/>
                            </p:stCondLst>
                            <p:childTnLst>
                              <p:par>
                                <p:cTn id="38" presetID="1" presetClass="mediacall" presetSubtype="0" fill="hold" nodeType="afterEffect">
                                  <p:stCondLst>
                                    <p:cond delay="3000"/>
                                  </p:stCondLst>
                                  <p:childTnLst>
                                    <p:cmd type="call" cmd="playFrom(0.0)">
                                      <p:cBhvr>
                                        <p:cTn id="39" dur="1558" fill="hold"/>
                                        <p:tgtEl>
                                          <p:spTgt spid="31763"/>
                                        </p:tgtEl>
                                      </p:cBhvr>
                                    </p:cmd>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61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31763"/>
                </p:tgtEl>
              </p:cMediaNode>
            </p:audio>
          </p:childTnLst>
        </p:cTn>
      </p:par>
    </p:tnLst>
    <p:bldLst>
      <p:bldP spid="3174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6483" y="228600"/>
            <a:ext cx="8229600" cy="685800"/>
          </a:xfrm>
        </p:spPr>
        <p:txBody>
          <a:bodyPr/>
          <a:lstStyle/>
          <a:p>
            <a:pPr eaLnBrk="1" hangingPunct="1">
              <a:defRPr/>
            </a:pPr>
            <a:r>
              <a:rPr lang="en-US" sz="3200" dirty="0" smtClean="0"/>
              <a:t>Characters </a:t>
            </a:r>
            <a:endParaRPr lang="en-US" altLang="en-US" sz="3200" dirty="0" smtClean="0">
              <a:solidFill>
                <a:schemeClr val="tx1"/>
              </a:solidFill>
            </a:endParaRPr>
          </a:p>
        </p:txBody>
      </p:sp>
      <p:pic>
        <p:nvPicPr>
          <p:cNvPr id="33795" name="Picture 3" descr="urs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2943225"/>
            <a:ext cx="31480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jurassic_say_ahh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4525" y="4448175"/>
            <a:ext cx="175577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count ru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300" y="4329113"/>
            <a:ext cx="181768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darth va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3100" y="3733800"/>
            <a:ext cx="2387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jurassic_raptor_sheet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1475" y="2943225"/>
            <a:ext cx="1995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
          <p:cNvSpPr>
            <a:spLocks noChangeArrowheads="1"/>
          </p:cNvSpPr>
          <p:nvPr/>
        </p:nvSpPr>
        <p:spPr bwMode="auto">
          <a:xfrm>
            <a:off x="1131888" y="1795463"/>
            <a:ext cx="6642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 typeface="Arial" panose="020B0604020202020204" pitchFamily="34" charset="0"/>
              <a:buChar char="•"/>
            </a:pPr>
            <a:r>
              <a:rPr lang="en-US" altLang="en-US" sz="2400">
                <a:latin typeface="Arial" panose="020B0604020202020204" pitchFamily="34" charset="0"/>
              </a:rPr>
              <a:t>can be inanimate (for example, a force)</a:t>
            </a:r>
            <a:br>
              <a:rPr lang="en-US" altLang="en-US" sz="2400">
                <a:latin typeface="Arial" panose="020B0604020202020204" pitchFamily="34" charset="0"/>
              </a:rPr>
            </a:br>
            <a:endParaRPr lang="en-US" altLang="en-US" sz="2400">
              <a:latin typeface="Arial" panose="020B0604020202020204" pitchFamily="34" charset="0"/>
            </a:endParaRPr>
          </a:p>
        </p:txBody>
      </p:sp>
      <p:sp>
        <p:nvSpPr>
          <p:cNvPr id="7177" name="Rectangle 1"/>
          <p:cNvSpPr>
            <a:spLocks noChangeArrowheads="1"/>
          </p:cNvSpPr>
          <p:nvPr/>
        </p:nvSpPr>
        <p:spPr bwMode="auto">
          <a:xfrm>
            <a:off x="530225" y="914400"/>
            <a:ext cx="7927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2400" u="sng">
                <a:latin typeface="Arial" panose="020B0604020202020204" pitchFamily="34" charset="0"/>
              </a:rPr>
              <a:t>Antagonist</a:t>
            </a:r>
            <a:r>
              <a:rPr lang="en-US" altLang="en-US" sz="2400">
                <a:latin typeface="Arial" panose="020B0604020202020204" pitchFamily="34" charset="0"/>
              </a:rPr>
              <a:t> – The character that is opposing or going against the protagonist.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 calcmode="lin" valueType="num">
                                      <p:cBhvr>
                                        <p:cTn id="9" dur="1000" fill="hold"/>
                                        <p:tgtEl>
                                          <p:spTgt spid="337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3797"/>
                                        </p:tgtEl>
                                        <p:attrNameLst>
                                          <p:attrName>style.visibility</p:attrName>
                                        </p:attrNameLst>
                                      </p:cBhvr>
                                      <p:to>
                                        <p:strVal val="visible"/>
                                      </p:to>
                                    </p:set>
                                    <p:anim calcmode="lin" valueType="num">
                                      <p:cBhvr>
                                        <p:cTn id="15" dur="1000" fill="hold"/>
                                        <p:tgtEl>
                                          <p:spTgt spid="33797"/>
                                        </p:tgtEl>
                                        <p:attrNameLst>
                                          <p:attrName>ppt_w</p:attrName>
                                        </p:attrNameLst>
                                      </p:cBhvr>
                                      <p:tavLst>
                                        <p:tav tm="0">
                                          <p:val>
                                            <p:fltVal val="0"/>
                                          </p:val>
                                        </p:tav>
                                        <p:tav tm="100000">
                                          <p:val>
                                            <p:strVal val="#ppt_w"/>
                                          </p:val>
                                        </p:tav>
                                      </p:tavLst>
                                    </p:anim>
                                    <p:anim calcmode="lin" valueType="num">
                                      <p:cBhvr>
                                        <p:cTn id="16" dur="1000" fill="hold"/>
                                        <p:tgtEl>
                                          <p:spTgt spid="33797"/>
                                        </p:tgtEl>
                                        <p:attrNameLst>
                                          <p:attrName>ppt_h</p:attrName>
                                        </p:attrNameLst>
                                      </p:cBhvr>
                                      <p:tavLst>
                                        <p:tav tm="0">
                                          <p:val>
                                            <p:fltVal val="0"/>
                                          </p:val>
                                        </p:tav>
                                        <p:tav tm="100000">
                                          <p:val>
                                            <p:strVal val="#ppt_h"/>
                                          </p:val>
                                        </p:tav>
                                      </p:tavLst>
                                    </p:anim>
                                    <p:anim calcmode="lin" valueType="num">
                                      <p:cBhvr>
                                        <p:cTn id="17" dur="1000" fill="hold"/>
                                        <p:tgtEl>
                                          <p:spTgt spid="3379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p:cTn id="23" dur="1000" fill="hold"/>
                                        <p:tgtEl>
                                          <p:spTgt spid="33796"/>
                                        </p:tgtEl>
                                        <p:attrNameLst>
                                          <p:attrName>ppt_w</p:attrName>
                                        </p:attrNameLst>
                                      </p:cBhvr>
                                      <p:tavLst>
                                        <p:tav tm="0">
                                          <p:val>
                                            <p:fltVal val="0"/>
                                          </p:val>
                                        </p:tav>
                                        <p:tav tm="100000">
                                          <p:val>
                                            <p:strVal val="#ppt_w"/>
                                          </p:val>
                                        </p:tav>
                                      </p:tavLst>
                                    </p:anim>
                                    <p:anim calcmode="lin" valueType="num">
                                      <p:cBhvr>
                                        <p:cTn id="24" dur="1000" fill="hold"/>
                                        <p:tgtEl>
                                          <p:spTgt spid="33796"/>
                                        </p:tgtEl>
                                        <p:attrNameLst>
                                          <p:attrName>ppt_h</p:attrName>
                                        </p:attrNameLst>
                                      </p:cBhvr>
                                      <p:tavLst>
                                        <p:tav tm="0">
                                          <p:val>
                                            <p:fltVal val="0"/>
                                          </p:val>
                                        </p:tav>
                                        <p:tav tm="100000">
                                          <p:val>
                                            <p:strVal val="#ppt_h"/>
                                          </p:val>
                                        </p:tav>
                                      </p:tavLst>
                                    </p:anim>
                                    <p:anim calcmode="lin" valueType="num">
                                      <p:cBhvr>
                                        <p:cTn id="25" dur="1000" fill="hold"/>
                                        <p:tgtEl>
                                          <p:spTgt spid="3379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3" name="trex roa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3798"/>
                                        </p:tgtEl>
                                        <p:attrNameLst>
                                          <p:attrName>style.visibility</p:attrName>
                                        </p:attrNameLst>
                                      </p:cBhvr>
                                      <p:to>
                                        <p:strVal val="visible"/>
                                      </p:to>
                                    </p:set>
                                    <p:anim calcmode="lin" valueType="num">
                                      <p:cBhvr>
                                        <p:cTn id="31" dur="1000" fill="hold"/>
                                        <p:tgtEl>
                                          <p:spTgt spid="33798"/>
                                        </p:tgtEl>
                                        <p:attrNameLst>
                                          <p:attrName>ppt_w</p:attrName>
                                        </p:attrNameLst>
                                      </p:cBhvr>
                                      <p:tavLst>
                                        <p:tav tm="0">
                                          <p:val>
                                            <p:fltVal val="0"/>
                                          </p:val>
                                        </p:tav>
                                        <p:tav tm="100000">
                                          <p:val>
                                            <p:strVal val="#ppt_w"/>
                                          </p:val>
                                        </p:tav>
                                      </p:tavLst>
                                    </p:anim>
                                    <p:anim calcmode="lin" valueType="num">
                                      <p:cBhvr>
                                        <p:cTn id="32" dur="1000" fill="hold"/>
                                        <p:tgtEl>
                                          <p:spTgt spid="33798"/>
                                        </p:tgtEl>
                                        <p:attrNameLst>
                                          <p:attrName>ppt_h</p:attrName>
                                        </p:attrNameLst>
                                      </p:cBhvr>
                                      <p:tavLst>
                                        <p:tav tm="0">
                                          <p:val>
                                            <p:fltVal val="0"/>
                                          </p:val>
                                        </p:tav>
                                        <p:tav tm="100000">
                                          <p:val>
                                            <p:strVal val="#ppt_h"/>
                                          </p:val>
                                        </p:tav>
                                      </p:tavLst>
                                    </p:anim>
                                    <p:anim calcmode="lin" valueType="num">
                                      <p:cBhvr>
                                        <p:cTn id="33"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33799"/>
                                        </p:tgtEl>
                                        <p:attrNameLst>
                                          <p:attrName>style.visibility</p:attrName>
                                        </p:attrNameLst>
                                      </p:cBhvr>
                                      <p:to>
                                        <p:strVal val="visible"/>
                                      </p:to>
                                    </p:set>
                                    <p:anim calcmode="lin" valueType="num">
                                      <p:cBhvr>
                                        <p:cTn id="39" dur="1000" fill="hold"/>
                                        <p:tgtEl>
                                          <p:spTgt spid="33799"/>
                                        </p:tgtEl>
                                        <p:attrNameLst>
                                          <p:attrName>ppt_w</p:attrName>
                                        </p:attrNameLst>
                                      </p:cBhvr>
                                      <p:tavLst>
                                        <p:tav tm="0">
                                          <p:val>
                                            <p:fltVal val="0"/>
                                          </p:val>
                                        </p:tav>
                                        <p:tav tm="100000">
                                          <p:val>
                                            <p:strVal val="#ppt_w"/>
                                          </p:val>
                                        </p:tav>
                                      </p:tavLst>
                                    </p:anim>
                                    <p:anim calcmode="lin" valueType="num">
                                      <p:cBhvr>
                                        <p:cTn id="40" dur="1000" fill="hold"/>
                                        <p:tgtEl>
                                          <p:spTgt spid="33799"/>
                                        </p:tgtEl>
                                        <p:attrNameLst>
                                          <p:attrName>ppt_h</p:attrName>
                                        </p:attrNameLst>
                                      </p:cBhvr>
                                      <p:tavLst>
                                        <p:tav tm="0">
                                          <p:val>
                                            <p:fltVal val="0"/>
                                          </p:val>
                                        </p:tav>
                                        <p:tav tm="100000">
                                          <p:val>
                                            <p:strVal val="#ppt_h"/>
                                          </p:val>
                                        </p:tav>
                                      </p:tavLst>
                                    </p:anim>
                                    <p:anim calcmode="lin" valueType="num">
                                      <p:cBhvr>
                                        <p:cTn id="41"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379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7"/>
                                            </p:cond>
                                          </p:stCondLst>
                                          <p:endCondLst>
                                            <p:cond evt="onStopAudio" delay="0">
                                              <p:tgtEl>
                                                <p:sldTgt/>
                                              </p:tgtEl>
                                            </p:cond>
                                          </p:endCondLst>
                                        </p:cTn>
                                        <p:tgtEl>
                                          <p:sndTgt r:embed="rId4" name="vader darksid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7177">
                                            <p:txEl>
                                              <p:pRg st="0" end="0"/>
                                            </p:txEl>
                                          </p:spTgt>
                                        </p:tgtEl>
                                        <p:attrNameLst>
                                          <p:attrName>style.visibility</p:attrName>
                                        </p:attrNameLst>
                                      </p:cBhvr>
                                      <p:to>
                                        <p:strVal val="visible"/>
                                      </p:to>
                                    </p:set>
                                    <p:animEffect transition="in" filter="fade">
                                      <p:cBhvr>
                                        <p:cTn id="47" dur="1000"/>
                                        <p:tgtEl>
                                          <p:spTgt spid="7177">
                                            <p:txEl>
                                              <p:pRg st="0" end="0"/>
                                            </p:txEl>
                                          </p:spTgt>
                                        </p:tgtEl>
                                      </p:cBhvr>
                                    </p:animEffect>
                                    <p:anim calcmode="lin" valueType="num">
                                      <p:cBhvr>
                                        <p:cTn id="48" dur="1000" fill="hold"/>
                                        <p:tgtEl>
                                          <p:spTgt spid="717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71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7176">
                                            <p:txEl>
                                              <p:pRg st="0" end="0"/>
                                            </p:txEl>
                                          </p:spTgt>
                                        </p:tgtEl>
                                        <p:attrNameLst>
                                          <p:attrName>style.visibility</p:attrName>
                                        </p:attrNameLst>
                                      </p:cBhvr>
                                      <p:to>
                                        <p:strVal val="visible"/>
                                      </p:to>
                                    </p:set>
                                    <p:animEffect transition="in" filter="fade">
                                      <p:cBhvr>
                                        <p:cTn id="54" dur="1000"/>
                                        <p:tgtEl>
                                          <p:spTgt spid="7176">
                                            <p:txEl>
                                              <p:pRg st="0" end="0"/>
                                            </p:txEl>
                                          </p:spTgt>
                                        </p:tgtEl>
                                      </p:cBhvr>
                                    </p:animEffect>
                                    <p:anim calcmode="lin" valueType="num">
                                      <p:cBhvr>
                                        <p:cTn id="55" dur="1000" fill="hold"/>
                                        <p:tgtEl>
                                          <p:spTgt spid="7176">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71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Characters</a:t>
            </a:r>
            <a:endParaRPr lang="en-US" dirty="0"/>
          </a:p>
        </p:txBody>
      </p:sp>
      <p:sp>
        <p:nvSpPr>
          <p:cNvPr id="3" name="Content Placeholder 2"/>
          <p:cNvSpPr>
            <a:spLocks noGrp="1"/>
          </p:cNvSpPr>
          <p:nvPr>
            <p:ph idx="1"/>
          </p:nvPr>
        </p:nvSpPr>
        <p:spPr>
          <a:xfrm>
            <a:off x="457200" y="1981200"/>
            <a:ext cx="8229600" cy="4327525"/>
          </a:xfrm>
        </p:spPr>
        <p:txBody>
          <a:bodyPr/>
          <a:lstStyle/>
          <a:p>
            <a:pPr eaLnBrk="1" hangingPunct="1"/>
            <a:r>
              <a:rPr lang="en-US" altLang="en-US" sz="2400" u="sng" dirty="0" smtClean="0"/>
              <a:t>Static characters </a:t>
            </a:r>
            <a:r>
              <a:rPr lang="en-US" altLang="en-US" sz="2400" dirty="0" smtClean="0"/>
              <a:t>remain the same. They DO NOT CHANGE much in the course of the story.</a:t>
            </a:r>
          </a:p>
          <a:p>
            <a:pPr eaLnBrk="1" hangingPunct="1"/>
            <a:r>
              <a:rPr lang="en-US" altLang="en-US" sz="2400" u="sng" dirty="0" smtClean="0"/>
              <a:t>Dynamic characters </a:t>
            </a:r>
            <a:r>
              <a:rPr lang="en-US" altLang="en-US" sz="2400" dirty="0" smtClean="0"/>
              <a:t>change as a result of events that occurred in the story.  Meaning, internal changes not external changes!!</a:t>
            </a:r>
            <a:br>
              <a:rPr lang="en-US" altLang="en-US" sz="2400" dirty="0" smtClean="0"/>
            </a:br>
            <a:endParaRPr lang="en-US" altLang="en-US" sz="2400" dirty="0" smtClean="0"/>
          </a:p>
          <a:p>
            <a:pPr eaLnBrk="1" hangingPunct="1"/>
            <a:r>
              <a:rPr lang="en-US" altLang="en-US" sz="2400" dirty="0" smtClean="0"/>
              <a:t>Let’s think about </a:t>
            </a:r>
            <a:r>
              <a:rPr lang="en-US" altLang="en-US" sz="2400" u="sng" dirty="0" smtClean="0"/>
              <a:t>The Hunger Games</a:t>
            </a:r>
            <a:r>
              <a:rPr lang="en-US" altLang="en-US" sz="2400" dirty="0" smtClean="0"/>
              <a:t>  book …</a:t>
            </a:r>
          </a:p>
        </p:txBody>
      </p:sp>
      <p:sp>
        <p:nvSpPr>
          <p:cNvPr id="8196" name="Text Placeholder 3"/>
          <p:cNvSpPr>
            <a:spLocks noGrp="1"/>
          </p:cNvSpPr>
          <p:nvPr>
            <p:ph type="body" idx="4294967295"/>
          </p:nvPr>
        </p:nvSpPr>
        <p:spPr>
          <a:xfrm>
            <a:off x="0" y="1535113"/>
            <a:ext cx="4040188" cy="750887"/>
          </a:xfrm>
        </p:spPr>
        <p:txBody>
          <a:bodyPr/>
          <a:lstStyle/>
          <a:p>
            <a:r>
              <a:rPr lang="en-US" altLang="en-US" smtClean="0">
                <a:latin typeface="Stencil" panose="040409050D0802020404" pitchFamily="82" charset="0"/>
              </a:rPr>
              <a:t>Static</a:t>
            </a:r>
            <a:r>
              <a:rPr lang="en-US" altLang="en-US" smtClean="0"/>
              <a:t> vs. </a:t>
            </a:r>
            <a:r>
              <a:rPr lang="en-US" altLang="en-US" smtClean="0">
                <a:latin typeface="Jokerman" panose="04090605060D06020702" pitchFamily="82" charset="0"/>
              </a:rPr>
              <a:t>Dynamic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Static vs. Dynamic</a:t>
            </a:r>
            <a:endParaRPr lang="en-US" dirty="0"/>
          </a:p>
        </p:txBody>
      </p:sp>
      <p:sp>
        <p:nvSpPr>
          <p:cNvPr id="6" name="Text Placeholder 5"/>
          <p:cNvSpPr>
            <a:spLocks noGrp="1"/>
          </p:cNvSpPr>
          <p:nvPr>
            <p:ph type="body" idx="1"/>
          </p:nvPr>
        </p:nvSpPr>
        <p:spPr>
          <a:xfrm>
            <a:off x="457200" y="1535113"/>
            <a:ext cx="4040188" cy="750887"/>
          </a:xfrm>
        </p:spPr>
        <p:txBody>
          <a:bodyPr/>
          <a:lstStyle/>
          <a:p>
            <a:pPr algn="ctr">
              <a:defRPr/>
            </a:pPr>
            <a:r>
              <a:rPr lang="en-US" dirty="0" smtClean="0"/>
              <a:t>Prim </a:t>
            </a:r>
            <a:r>
              <a:rPr lang="en-US" dirty="0" err="1" smtClean="0"/>
              <a:t>Everdeen</a:t>
            </a:r>
            <a:endParaRPr lang="en-US" dirty="0"/>
          </a:p>
        </p:txBody>
      </p:sp>
      <p:sp>
        <p:nvSpPr>
          <p:cNvPr id="8" name="Text Placeholder 7"/>
          <p:cNvSpPr>
            <a:spLocks noGrp="1"/>
          </p:cNvSpPr>
          <p:nvPr>
            <p:ph type="body" sz="half" idx="3"/>
          </p:nvPr>
        </p:nvSpPr>
        <p:spPr>
          <a:xfrm>
            <a:off x="4645025" y="1535113"/>
            <a:ext cx="4041775" cy="750887"/>
          </a:xfrm>
        </p:spPr>
        <p:txBody>
          <a:bodyPr/>
          <a:lstStyle/>
          <a:p>
            <a:pPr algn="ctr">
              <a:defRPr/>
            </a:pPr>
            <a:r>
              <a:rPr lang="en-US" dirty="0" err="1" smtClean="0"/>
              <a:t>Haymitch</a:t>
            </a:r>
            <a:r>
              <a:rPr lang="en-US" dirty="0" smtClean="0"/>
              <a:t> </a:t>
            </a:r>
            <a:r>
              <a:rPr lang="en-US" dirty="0" err="1" smtClean="0"/>
              <a:t>abernathy</a:t>
            </a:r>
            <a:endParaRPr lang="en-US" dirty="0"/>
          </a:p>
        </p:txBody>
      </p:sp>
      <p:sp>
        <p:nvSpPr>
          <p:cNvPr id="9221" name="Content Placeholder 6"/>
          <p:cNvSpPr>
            <a:spLocks noGrp="1"/>
          </p:cNvSpPr>
          <p:nvPr>
            <p:ph sz="quarter" idx="2"/>
          </p:nvPr>
        </p:nvSpPr>
        <p:spPr>
          <a:xfrm>
            <a:off x="4648200" y="2255838"/>
            <a:ext cx="4040188" cy="3763962"/>
          </a:xfrm>
        </p:spPr>
        <p:txBody>
          <a:bodyPr/>
          <a:lstStyle/>
          <a:p>
            <a:r>
              <a:rPr lang="en-US" altLang="en-US" sz="2000" smtClean="0"/>
              <a:t>Beginning of the novel is a drunk who has given up on helping others</a:t>
            </a:r>
          </a:p>
          <a:p>
            <a:r>
              <a:rPr lang="en-US" altLang="en-US" sz="2000" smtClean="0"/>
              <a:t>Later on he realizes his district has a chance and agrees to train the tributes</a:t>
            </a:r>
          </a:p>
        </p:txBody>
      </p:sp>
      <p:pic>
        <p:nvPicPr>
          <p:cNvPr id="92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7660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019800" y="4343400"/>
            <a:ext cx="2624138" cy="1968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40417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circle(in)">
                                      <p:cBhvr>
                                        <p:cTn id="7" dur="2000"/>
                                        <p:tgtEl>
                                          <p:spTgt spid="9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circle(in)">
                                      <p:cBhvr>
                                        <p:cTn id="12" dur="2000"/>
                                        <p:tgtEl>
                                          <p:spTgt spid="92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circle(in)">
                                      <p:cBhvr>
                                        <p:cTn id="17" dur="2000"/>
                                        <p:tgtEl>
                                          <p:spTgt spid="9221">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9223"/>
                                        </p:tgtEl>
                                        <p:attrNameLst>
                                          <p:attrName>style.visibility</p:attrName>
                                        </p:attrNameLst>
                                      </p:cBhvr>
                                      <p:to>
                                        <p:strVal val="visible"/>
                                      </p:to>
                                    </p:set>
                                    <p:animEffect transition="in" filter="circle(in)">
                                      <p:cBhvr>
                                        <p:cTn id="20"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a</a:t>
            </a:r>
            <a:r>
              <a:rPr lang="en-US" dirty="0" smtClean="0"/>
              <a:t>pplying knowledge …	</a:t>
            </a:r>
            <a:endParaRPr lang="en-US" dirty="0"/>
          </a:p>
        </p:txBody>
      </p:sp>
      <p:sp>
        <p:nvSpPr>
          <p:cNvPr id="10243" name="Content Placeholder 4"/>
          <p:cNvSpPr>
            <a:spLocks noGrp="1"/>
          </p:cNvSpPr>
          <p:nvPr>
            <p:ph idx="1"/>
          </p:nvPr>
        </p:nvSpPr>
        <p:spPr/>
        <p:txBody>
          <a:bodyPr/>
          <a:lstStyle/>
          <a:p>
            <a:r>
              <a:rPr lang="en-US" altLang="en-US" dirty="0" smtClean="0"/>
              <a:t>Think back to previous stories…</a:t>
            </a:r>
            <a:br>
              <a:rPr lang="en-US" altLang="en-US" dirty="0" smtClean="0"/>
            </a:br>
            <a:r>
              <a:rPr lang="en-US" altLang="en-US" sz="2400" dirty="0" smtClean="0"/>
              <a:t>- “Raymond’s Run”</a:t>
            </a:r>
            <a:br>
              <a:rPr lang="en-US" altLang="en-US" sz="2400" dirty="0" smtClean="0"/>
            </a:br>
            <a:r>
              <a:rPr lang="en-US" altLang="en-US" sz="2400" dirty="0" smtClean="0"/>
              <a:t>- “The Treasure of Lemon Brown”</a:t>
            </a:r>
            <a:r>
              <a:rPr lang="en-US" altLang="en-US" dirty="0" smtClean="0"/>
              <a:t/>
            </a:r>
            <a:br>
              <a:rPr lang="en-US" altLang="en-US" dirty="0" smtClean="0"/>
            </a:br>
            <a:endParaRPr lang="en-US" altLang="en-US" dirty="0" smtClean="0"/>
          </a:p>
          <a:p>
            <a:pPr lvl="1"/>
            <a:r>
              <a:rPr lang="en-US" altLang="en-US" dirty="0" smtClean="0"/>
              <a:t>Which character(s) were dynamic and </a:t>
            </a:r>
            <a:r>
              <a:rPr lang="en-US" altLang="en-US" i="1" dirty="0" smtClean="0"/>
              <a:t>changed</a:t>
            </a:r>
            <a:r>
              <a:rPr lang="en-US" altLang="en-US" dirty="0" smtClean="0"/>
              <a:t> and </a:t>
            </a:r>
            <a:r>
              <a:rPr lang="en-US" altLang="en-US" i="1" dirty="0" smtClean="0"/>
              <a:t>grew</a:t>
            </a:r>
            <a:r>
              <a:rPr lang="en-US" altLang="en-US" dirty="0" smtClean="0"/>
              <a:t> during the story? </a:t>
            </a:r>
          </a:p>
          <a:p>
            <a:pPr lvl="1"/>
            <a:r>
              <a:rPr lang="en-US" altLang="en-US" dirty="0" smtClean="0"/>
              <a:t>Which were static characters who experienced</a:t>
            </a:r>
            <a:r>
              <a:rPr lang="en-US" altLang="en-US" i="1" dirty="0" smtClean="0"/>
              <a:t> little change</a:t>
            </a:r>
            <a:r>
              <a:rPr lang="en-US" altLang="en-US" dirty="0" smtClean="0"/>
              <a:t> throughout the 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wipe(down)">
                                      <p:cBhvr>
                                        <p:cTn id="7" dur="500"/>
                                        <p:tgtEl>
                                          <p:spTgt spid="102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down)">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a</a:t>
            </a:r>
            <a:r>
              <a:rPr lang="en-US" dirty="0" smtClean="0"/>
              <a:t>pplying knowledge …	</a:t>
            </a:r>
            <a:endParaRPr lang="en-US" dirty="0"/>
          </a:p>
        </p:txBody>
      </p:sp>
      <p:sp>
        <p:nvSpPr>
          <p:cNvPr id="10243" name="Content Placeholder 4"/>
          <p:cNvSpPr>
            <a:spLocks noGrp="1"/>
          </p:cNvSpPr>
          <p:nvPr>
            <p:ph idx="1"/>
          </p:nvPr>
        </p:nvSpPr>
        <p:spPr/>
        <p:txBody>
          <a:bodyPr/>
          <a:lstStyle/>
          <a:p>
            <a:r>
              <a:rPr lang="en-US" altLang="en-US" dirty="0" smtClean="0"/>
              <a:t>Think back to previous stories…</a:t>
            </a:r>
            <a:br>
              <a:rPr lang="en-US" altLang="en-US" dirty="0" smtClean="0"/>
            </a:br>
            <a:r>
              <a:rPr lang="en-US" altLang="en-US" sz="2400" dirty="0" smtClean="0"/>
              <a:t>- “Raymond’s Run”</a:t>
            </a:r>
          </a:p>
          <a:p>
            <a:pPr lvl="1"/>
            <a:r>
              <a:rPr lang="en-US" altLang="en-US" sz="2000" dirty="0" smtClean="0"/>
              <a:t>Squeaky would be dynamic because she changed internally to thinking only of herself to thinking more of the feelings of others like Gretchen and Raymond.</a:t>
            </a:r>
          </a:p>
          <a:p>
            <a:pPr lvl="1"/>
            <a:r>
              <a:rPr lang="en-US" altLang="en-US" sz="2000" dirty="0" smtClean="0"/>
              <a:t>Raymond would be static because he didn’t show any internal changes.  He stayed </a:t>
            </a:r>
            <a:r>
              <a:rPr lang="en-US" altLang="en-US" sz="2000" dirty="0" err="1" smtClean="0"/>
              <a:t>Squeaky’s</a:t>
            </a:r>
            <a:r>
              <a:rPr lang="en-US" altLang="en-US" sz="2000" dirty="0" smtClean="0"/>
              <a:t> older brother her was a bit different and simply displayed a joy for running in the end of the story.</a:t>
            </a:r>
          </a:p>
          <a:p>
            <a:pPr lvl="1"/>
            <a:r>
              <a:rPr lang="en-US" altLang="en-US" sz="2000" dirty="0" smtClean="0"/>
              <a:t>Gretchen?  We don’t really know enough to determine she is dynamic because the story is told from </a:t>
            </a:r>
            <a:r>
              <a:rPr lang="en-US" altLang="en-US" sz="2000" dirty="0" err="1" smtClean="0"/>
              <a:t>Squeaky’s</a:t>
            </a:r>
            <a:r>
              <a:rPr lang="en-US" altLang="en-US" sz="2000" dirty="0" smtClean="0"/>
              <a:t> POV, so the reader can’t truly say she changed in the end.  I would say she is static.</a:t>
            </a:r>
            <a:br>
              <a:rPr lang="en-US" altLang="en-US" sz="2000" dirty="0" smtClean="0"/>
            </a:b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186763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387</TotalTime>
  <Words>899</Words>
  <Application>Microsoft Office PowerPoint</Application>
  <PresentationFormat>On-screen Show (4:3)</PresentationFormat>
  <Paragraphs>103</Paragraphs>
  <Slides>20</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Book Antiqua</vt:lpstr>
      <vt:lpstr>Jokerman</vt:lpstr>
      <vt:lpstr>Lucida Sans</vt:lpstr>
      <vt:lpstr>Stencil</vt:lpstr>
      <vt:lpstr>Times New Roman</vt:lpstr>
      <vt:lpstr>Wingdings</vt:lpstr>
      <vt:lpstr>Wingdings 2</vt:lpstr>
      <vt:lpstr>Wingdings 3</vt:lpstr>
      <vt:lpstr>Apex</vt:lpstr>
      <vt:lpstr>Skill Focus:  flashback, Foreshadowing, static &amp; dynamic characters , irony</vt:lpstr>
      <vt:lpstr>Flashback</vt:lpstr>
      <vt:lpstr>Foreshadow</vt:lpstr>
      <vt:lpstr>Characters</vt:lpstr>
      <vt:lpstr>Characters </vt:lpstr>
      <vt:lpstr>Characters</vt:lpstr>
      <vt:lpstr>Static vs. Dynamic</vt:lpstr>
      <vt:lpstr>applying knowledge … </vt:lpstr>
      <vt:lpstr>applying knowledge … </vt:lpstr>
      <vt:lpstr>applying knowledge … </vt:lpstr>
      <vt:lpstr>Characters continued…</vt:lpstr>
      <vt:lpstr>Irony</vt:lpstr>
      <vt:lpstr>Summary</vt:lpstr>
      <vt:lpstr>Irony Practice</vt:lpstr>
      <vt:lpstr>Irony practice</vt:lpstr>
      <vt:lpstr>Irony practice</vt:lpstr>
      <vt:lpstr>Irony practice</vt:lpstr>
      <vt:lpstr>Irony practice</vt:lpstr>
      <vt:lpstr>Irony practice</vt:lpstr>
      <vt:lpstr>Irony practice</vt:lpstr>
    </vt:vector>
  </TitlesOfParts>
  <Company>Virginia Beach City Public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 Focus:  Theme, Symbols, Characters, Foreshadow, &amp; Point of View</dc:title>
  <dc:creator>Jennifer J. Harrell</dc:creator>
  <cp:lastModifiedBy>Julie</cp:lastModifiedBy>
  <cp:revision>32</cp:revision>
  <cp:lastPrinted>2014-10-22T21:36:53Z</cp:lastPrinted>
  <dcterms:created xsi:type="dcterms:W3CDTF">2010-09-27T14:15:50Z</dcterms:created>
  <dcterms:modified xsi:type="dcterms:W3CDTF">2015-11-25T13:40:06Z</dcterms:modified>
</cp:coreProperties>
</file>